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8" r:id="rId9"/>
    <p:sldId id="270" r:id="rId10"/>
    <p:sldId id="269" r:id="rId11"/>
    <p:sldId id="265" r:id="rId12"/>
    <p:sldId id="266" r:id="rId13"/>
    <p:sldId id="267" r:id="rId14"/>
    <p:sldId id="271" r:id="rId15"/>
    <p:sldId id="272" r:id="rId16"/>
    <p:sldId id="264" r:id="rId17"/>
    <p:sldId id="273"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اختلال يادگيري</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81704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457200" lvl="0" indent="-457200">
              <a:buClr>
                <a:srgbClr val="83992A"/>
              </a:buClr>
              <a:buFont typeface="+mj-lt"/>
              <a:buAutoNum type="arabicPeriod"/>
            </a:pPr>
            <a:r>
              <a:rPr lang="fa-IR" sz="1800" dirty="0">
                <a:solidFill>
                  <a:prstClr val="black">
                    <a:lumMod val="85000"/>
                    <a:lumOff val="15000"/>
                  </a:prstClr>
                </a:solidFill>
              </a:rPr>
              <a:t>در حین خواندن خطوط را گم میکند اما بدون اصلاح خود به خواندن ادامه میدهد. ●</a:t>
            </a:r>
          </a:p>
          <a:p>
            <a:pPr marL="457200" lvl="0" indent="-457200">
              <a:buClr>
                <a:srgbClr val="83992A"/>
              </a:buClr>
              <a:buFont typeface="+mj-lt"/>
              <a:buAutoNum type="arabicPeriod"/>
            </a:pPr>
            <a:r>
              <a:rPr lang="fa-IR" sz="1800" dirty="0">
                <a:solidFill>
                  <a:prstClr val="black">
                    <a:lumMod val="85000"/>
                    <a:lumOff val="15000"/>
                  </a:prstClr>
                </a:solidFill>
              </a:rPr>
              <a:t>خواندن یکنواخت و بدون تغییرات تن و یا حالت صدا ●</a:t>
            </a:r>
          </a:p>
          <a:p>
            <a:pPr marL="457200" lvl="0" indent="-457200">
              <a:buClr>
                <a:srgbClr val="83992A"/>
              </a:buClr>
              <a:buFont typeface="+mj-lt"/>
              <a:buAutoNum type="arabicPeriod"/>
            </a:pPr>
            <a:r>
              <a:rPr lang="fa-IR" sz="1800" dirty="0">
                <a:solidFill>
                  <a:prstClr val="black">
                    <a:lumMod val="85000"/>
                    <a:lumOff val="15000"/>
                  </a:prstClr>
                </a:solidFill>
              </a:rPr>
              <a:t>نادیده گرفتن علائم نگارشی در هنگام خواندن، این امر بر معنای متن تأثیر میگذارد. ●</a:t>
            </a:r>
          </a:p>
          <a:p>
            <a:pPr marL="457200" lvl="0" indent="-457200">
              <a:buClr>
                <a:srgbClr val="83992A"/>
              </a:buClr>
              <a:buFont typeface="+mj-lt"/>
              <a:buAutoNum type="arabicPeriod"/>
            </a:pPr>
            <a:r>
              <a:rPr lang="fa-IR" sz="1800" dirty="0">
                <a:solidFill>
                  <a:prstClr val="black">
                    <a:lumMod val="85000"/>
                    <a:lumOff val="15000"/>
                  </a:prstClr>
                </a:solidFill>
              </a:rPr>
              <a:t>میتواند ضعفهایی را در دستور زبان گفتاری/ نوشتاری نشان دهد. ●</a:t>
            </a:r>
          </a:p>
          <a:p>
            <a:pPr marL="457200" lvl="0" indent="-457200">
              <a:buClr>
                <a:srgbClr val="83992A"/>
              </a:buClr>
              <a:buFont typeface="+mj-lt"/>
              <a:buAutoNum type="arabicPeriod"/>
            </a:pPr>
            <a:r>
              <a:rPr lang="fa-IR" sz="1800" dirty="0">
                <a:solidFill>
                  <a:prstClr val="black">
                    <a:lumMod val="85000"/>
                    <a:lumOff val="15000"/>
                  </a:prstClr>
                </a:solidFill>
              </a:rPr>
              <a:t>ممکن است مهارتهای پردازش واج شناختی مناسبی داشته باشد، روان بخواند اما ممکن است توالی، روابط و استنتاج در ● متن را درک نکند.</a:t>
            </a:r>
          </a:p>
          <a:p>
            <a:pPr marL="457200" lvl="0" indent="-457200">
              <a:buClr>
                <a:srgbClr val="83992A"/>
              </a:buClr>
              <a:buFont typeface="+mj-lt"/>
              <a:buAutoNum type="arabicPeriod"/>
            </a:pPr>
            <a:r>
              <a:rPr lang="fa-IR" sz="1800" dirty="0">
                <a:solidFill>
                  <a:prstClr val="black">
                    <a:lumMod val="85000"/>
                    <a:lumOff val="15000"/>
                  </a:prstClr>
                </a:solidFill>
              </a:rPr>
              <a:t>مشکلات در درک زبان تلویحی و تصویری ●</a:t>
            </a:r>
          </a:p>
          <a:p>
            <a:pPr marL="457200" lvl="0" indent="-457200">
              <a:buClr>
                <a:srgbClr val="83992A"/>
              </a:buClr>
              <a:buFont typeface="+mj-lt"/>
              <a:buAutoNum type="arabicPeriod"/>
            </a:pPr>
            <a:r>
              <a:rPr lang="fa-IR" sz="1800" dirty="0">
                <a:solidFill>
                  <a:prstClr val="black">
                    <a:lumMod val="85000"/>
                    <a:lumOff val="15000"/>
                  </a:prstClr>
                </a:solidFill>
              </a:rPr>
              <a:t>با استفاده از نشانههای بصری معنای متن را حدس میزند. ●</a:t>
            </a:r>
          </a:p>
          <a:p>
            <a:pPr marL="457200" lvl="0" indent="-457200">
              <a:buClr>
                <a:srgbClr val="83992A"/>
              </a:buClr>
              <a:buFont typeface="+mj-lt"/>
              <a:buAutoNum type="arabicPeriod"/>
            </a:pPr>
            <a:r>
              <a:rPr lang="fa-IR" sz="1800" dirty="0">
                <a:solidFill>
                  <a:prstClr val="black">
                    <a:lumMod val="85000"/>
                    <a:lumOff val="15000"/>
                  </a:prstClr>
                </a:solidFill>
              </a:rPr>
              <a:t>مشکل در ارتباط دادن مفاهیم و ایدههای متن</a:t>
            </a:r>
          </a:p>
          <a:p>
            <a:endParaRPr lang="fa-IR" dirty="0"/>
          </a:p>
        </p:txBody>
      </p:sp>
    </p:spTree>
    <p:extLst>
      <p:ext uri="{BB962C8B-B14F-4D97-AF65-F5344CB8AC3E}">
        <p14:creationId xmlns:p14="http://schemas.microsoft.com/office/powerpoint/2010/main" val="268669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نقص در نوشتن </a:t>
            </a:r>
            <a:r>
              <a:rPr lang="fa-IR" dirty="0" smtClean="0"/>
              <a:t>(نارسانویسی)</a:t>
            </a:r>
            <a:r>
              <a:rPr lang="fa-IR" dirty="0"/>
              <a:t/>
            </a:r>
            <a:br>
              <a:rPr lang="fa-IR" dirty="0"/>
            </a:br>
            <a:endParaRPr lang="fa-IR" dirty="0"/>
          </a:p>
        </p:txBody>
      </p:sp>
      <p:sp>
        <p:nvSpPr>
          <p:cNvPr id="3" name="Content Placeholder 2"/>
          <p:cNvSpPr>
            <a:spLocks noGrp="1"/>
          </p:cNvSpPr>
          <p:nvPr>
            <p:ph idx="1"/>
          </p:nvPr>
        </p:nvSpPr>
        <p:spPr>
          <a:xfrm>
            <a:off x="1524000" y="2501900"/>
            <a:ext cx="9804397" cy="3348568"/>
          </a:xfrm>
        </p:spPr>
        <p:txBody>
          <a:bodyPr>
            <a:normAutofit fontScale="92500" lnSpcReduction="20000"/>
          </a:bodyPr>
          <a:lstStyle/>
          <a:p>
            <a:r>
              <a:rPr lang="fa-IR" dirty="0" smtClean="0"/>
              <a:t>نارسانویسی </a:t>
            </a:r>
            <a:r>
              <a:rPr lang="fa-IR" dirty="0"/>
              <a:t>اصطلاحی است که برای توصیف مشکلات در به تصویر کشیدن افکار خود استفاده م یشود.</a:t>
            </a:r>
          </a:p>
          <a:p>
            <a:r>
              <a:rPr lang="fa-IR" dirty="0"/>
              <a:t>مشکلات نوشتن م یتواند شامل مشکلات املایی، دستور زبان، نقط هگذاری و دس تخط باشد. مشکل در</a:t>
            </a:r>
          </a:p>
          <a:p>
            <a:r>
              <a:rPr lang="fa-IR" dirty="0"/>
              <a:t>این حوزه را می توان به دس تخط و جنب ههای بصری- فضایی نوشتار، همچنین توانایی بیان خود، با</a:t>
            </a:r>
          </a:p>
          <a:p>
            <a:r>
              <a:rPr lang="fa-IR" dirty="0"/>
              <a:t>استفاده از دستور زبان صحیح به شیوه ای منسجم، با استفاده از قالب نوشتاری تقسیم کرد.</a:t>
            </a:r>
          </a:p>
          <a:p>
            <a:r>
              <a:rPr lang="fa-IR" dirty="0"/>
              <a:t>علائمی که نشان دهندة مشکلات در نوشتن است:</a:t>
            </a:r>
          </a:p>
          <a:p>
            <a:r>
              <a:rPr lang="fa-IR" dirty="0"/>
              <a:t>● مشکل در گرفتن مداد )نحوة گرفتن مداد، پرفشار یا کم فشار نوشتن(</a:t>
            </a:r>
          </a:p>
          <a:p>
            <a:r>
              <a:rPr lang="fa-IR" dirty="0"/>
              <a:t>● مشکل در نوشتن صحیح شکل حروف و اعداد</a:t>
            </a:r>
          </a:p>
          <a:p>
            <a:r>
              <a:rPr lang="fa-IR" dirty="0"/>
              <a:t>● نوشتن آهسته و پر </a:t>
            </a:r>
            <a:r>
              <a:rPr lang="fa-IR" dirty="0" smtClean="0"/>
              <a:t>زحمت</a:t>
            </a:r>
            <a:endParaRPr lang="fa-IR" dirty="0"/>
          </a:p>
        </p:txBody>
      </p:sp>
    </p:spTree>
    <p:extLst>
      <p:ext uri="{BB962C8B-B14F-4D97-AF65-F5344CB8AC3E}">
        <p14:creationId xmlns:p14="http://schemas.microsoft.com/office/powerpoint/2010/main" val="405212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r>
              <a:rPr lang="fa-IR" dirty="0"/>
              <a:t>● مشکل در بازیابی الفبای معرف صداها</a:t>
            </a:r>
          </a:p>
          <a:p>
            <a:r>
              <a:rPr lang="fa-IR" dirty="0"/>
              <a:t>● خطاهای املایی نظیر جایگزینی، حذف یا اضافه کردن صام تها یا مصو تها، مشکلات ترکیب</a:t>
            </a:r>
          </a:p>
          <a:p>
            <a:r>
              <a:rPr lang="fa-IR" dirty="0"/>
              <a:t>اصوات، ترتیب یا توالی حروف، معکوس یا وارونه کردن حروف</a:t>
            </a:r>
          </a:p>
          <a:p>
            <a:r>
              <a:rPr lang="fa-IR" dirty="0"/>
              <a:t>● خطاهای ذکر شده در مورد قبل به هنگام نوشتن</a:t>
            </a:r>
          </a:p>
          <a:p>
            <a:r>
              <a:rPr lang="fa-IR" dirty="0"/>
              <a:t>● ندانستن کاربرد علائم نگارشی</a:t>
            </a:r>
          </a:p>
          <a:p>
            <a:r>
              <a:rPr lang="fa-IR" dirty="0"/>
              <a:t>● مشکل استفاده از واژگان و متراد فها در یک نوشته آزاد</a:t>
            </a:r>
          </a:p>
          <a:p>
            <a:r>
              <a:rPr lang="fa-IR" dirty="0"/>
              <a:t>● مشکل در ارائه اید هها )مفاهیم( در یک توالی قابل درک</a:t>
            </a:r>
          </a:p>
          <a:p>
            <a:r>
              <a:rPr lang="fa-IR" dirty="0"/>
              <a:t>● مشکل در برنام هریزی و سازماندهی یک متن برای یک مخاطب یا هدف خاص</a:t>
            </a:r>
          </a:p>
          <a:p>
            <a:r>
              <a:rPr lang="fa-IR" dirty="0"/>
              <a:t>● مشکل در سازماندهی و شیوه نوشتن در یک پاراگراف یا انشا.</a:t>
            </a:r>
          </a:p>
          <a:p>
            <a:endParaRPr lang="fa-IR" dirty="0"/>
          </a:p>
        </p:txBody>
      </p:sp>
    </p:spTree>
    <p:extLst>
      <p:ext uri="{BB962C8B-B14F-4D97-AF65-F5344CB8AC3E}">
        <p14:creationId xmlns:p14="http://schemas.microsoft.com/office/powerpoint/2010/main" val="197738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نقص در </a:t>
            </a:r>
            <a:r>
              <a:rPr lang="fa-IR" dirty="0" smtClean="0"/>
              <a:t>ریاضی</a:t>
            </a:r>
            <a:r>
              <a:rPr lang="fa-IR" dirty="0"/>
              <a:t/>
            </a:r>
            <a:br>
              <a:rPr lang="fa-IR" dirty="0"/>
            </a:br>
            <a:endParaRPr lang="fa-IR" dirty="0"/>
          </a:p>
        </p:txBody>
      </p:sp>
      <p:sp>
        <p:nvSpPr>
          <p:cNvPr id="3" name="Content Placeholder 2"/>
          <p:cNvSpPr>
            <a:spLocks noGrp="1"/>
          </p:cNvSpPr>
          <p:nvPr>
            <p:ph idx="1"/>
          </p:nvPr>
        </p:nvSpPr>
        <p:spPr/>
        <p:txBody>
          <a:bodyPr>
            <a:normAutofit/>
          </a:bodyPr>
          <a:lstStyle/>
          <a:p>
            <a:r>
              <a:rPr lang="fa-IR" dirty="0" smtClean="0"/>
              <a:t>نقص </a:t>
            </a:r>
            <a:r>
              <a:rPr lang="fa-IR" dirty="0"/>
              <a:t>یا آسیب در یادگیری ریاضی اصطلاحی است که برای توصیف مشکلات در یادگیری مفاهیم مربوط</a:t>
            </a:r>
          </a:p>
          <a:p>
            <a:r>
              <a:rPr lang="fa-IR" dirty="0"/>
              <a:t>به اعداد یا استفاده از نمادها و توابع برای انجام محاسبات ریاضی استفاده م یشود. مشکلات ریاضی</a:t>
            </a:r>
          </a:p>
          <a:p>
            <a:r>
              <a:rPr lang="fa-IR" dirty="0"/>
              <a:t>م یتواند شامل مشکل در درک اعداد، به خاطر سپردن حقایق ریاضی، محاسبات ریاضی، استدلال ریاضی</a:t>
            </a:r>
          </a:p>
          <a:p>
            <a:r>
              <a:rPr lang="fa-IR" dirty="0"/>
              <a:t>و حل مسأله ریاضی باشد.</a:t>
            </a:r>
          </a:p>
        </p:txBody>
      </p:sp>
    </p:spTree>
    <p:extLst>
      <p:ext uri="{BB962C8B-B14F-4D97-AF65-F5344CB8AC3E}">
        <p14:creationId xmlns:p14="http://schemas.microsoft.com/office/powerpoint/2010/main" val="76763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r>
              <a:rPr lang="fa-IR" dirty="0"/>
              <a:t>مشکل در درک مفهوم اعداد مانند: داشتن درک ضعیفی از اعداد، بزرگی و روابط آ نها</a:t>
            </a:r>
          </a:p>
          <a:p>
            <a:r>
              <a:rPr lang="fa-IR" dirty="0"/>
              <a:t>• مشکل در به خاطر سپردن حقایق ریاضی مانند: شمردن چندباره با انگشتان برای اضافه کردن اعداد</a:t>
            </a:r>
          </a:p>
          <a:p>
            <a:r>
              <a:rPr lang="fa-IR" dirty="0"/>
              <a:t>تک رقمی به جای یادآوری واقعیت ریاضی مانند همسالان</a:t>
            </a:r>
          </a:p>
          <a:p>
            <a:r>
              <a:rPr lang="en-US" dirty="0" smtClean="0"/>
              <a:t>• </a:t>
            </a:r>
            <a:r>
              <a:rPr lang="fa-IR" dirty="0"/>
              <a:t>مشکل در محاسبه دقیق یا روان مانند: سردرگم شدن در میانه انجام محاسبات ریاضی</a:t>
            </a:r>
          </a:p>
          <a:p>
            <a:r>
              <a:rPr lang="fa-IR" dirty="0"/>
              <a:t>• مشکل در استدلال ریاضی دقیق مانند: ناتوانی در به کار بردن مفاهیم، حقایق یا روی ههای ریاضی برای</a:t>
            </a:r>
          </a:p>
          <a:p>
            <a:r>
              <a:rPr lang="fa-IR" dirty="0"/>
              <a:t>حل مسائل کمّی</a:t>
            </a:r>
          </a:p>
          <a:p>
            <a:r>
              <a:rPr lang="fa-IR" dirty="0"/>
              <a:t>• مشکل در درک مفاهیم</a:t>
            </a:r>
          </a:p>
        </p:txBody>
      </p:sp>
    </p:spTree>
    <p:extLst>
      <p:ext uri="{BB962C8B-B14F-4D97-AF65-F5344CB8AC3E}">
        <p14:creationId xmlns:p14="http://schemas.microsoft.com/office/powerpoint/2010/main" val="384909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r>
              <a:rPr lang="fa-IR" dirty="0"/>
              <a:t>• مشکل در درک مفاهیم ریاضی، کمیت، خطوط عددی، علام تهای مثبت و منفی، جه تهای فضایی و...</a:t>
            </a:r>
          </a:p>
          <a:p>
            <a:r>
              <a:rPr lang="fa-IR" dirty="0"/>
              <a:t>• مشکل در درک و حل مسائل کلامی</a:t>
            </a:r>
          </a:p>
          <a:p>
            <a:r>
              <a:rPr lang="fa-IR" dirty="0"/>
              <a:t>• مشکل در توالی یا مرتب کردن اطلاعات یا رویدادها</a:t>
            </a:r>
          </a:p>
          <a:p>
            <a:r>
              <a:rPr lang="fa-IR" dirty="0"/>
              <a:t>• مشکل در پیروی از مراحل مربوط به عملیات ریاضی</a:t>
            </a:r>
          </a:p>
          <a:p>
            <a:r>
              <a:rPr lang="fa-IR" dirty="0"/>
              <a:t>• مشکل در درک مفهوم کسرها</a:t>
            </a:r>
          </a:p>
          <a:p>
            <a:r>
              <a:rPr lang="fa-IR" dirty="0"/>
              <a:t>• مشکل در تشخیص الگوها هنگام جمع، تفریق، ضرب یا تقسیم</a:t>
            </a:r>
          </a:p>
          <a:p>
            <a:r>
              <a:rPr lang="fa-IR" dirty="0"/>
              <a:t>• مشکل در بیان فرآیندهای ریاضی ب هصوررت کلامی</a:t>
            </a:r>
          </a:p>
          <a:p>
            <a:r>
              <a:rPr lang="fa-IR" dirty="0"/>
              <a:t>• مشکل در درک مفاهیم مربوط به زمان مانند روز، هفته، ماه، فصل و...</a:t>
            </a:r>
          </a:p>
        </p:txBody>
      </p:sp>
    </p:spTree>
    <p:extLst>
      <p:ext uri="{BB962C8B-B14F-4D97-AF65-F5344CB8AC3E}">
        <p14:creationId xmlns:p14="http://schemas.microsoft.com/office/powerpoint/2010/main" val="318176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مولد مشكلات يادگيري</a:t>
            </a:r>
            <a:endParaRPr lang="fa-IR" dirty="0"/>
          </a:p>
        </p:txBody>
      </p:sp>
      <p:sp>
        <p:nvSpPr>
          <p:cNvPr id="3" name="Content Placeholder 2"/>
          <p:cNvSpPr>
            <a:spLocks noGrp="1"/>
          </p:cNvSpPr>
          <p:nvPr>
            <p:ph idx="1"/>
          </p:nvPr>
        </p:nvSpPr>
        <p:spPr/>
        <p:txBody>
          <a:bodyPr>
            <a:normAutofit lnSpcReduction="10000"/>
          </a:bodyPr>
          <a:lstStyle/>
          <a:p>
            <a:r>
              <a:rPr lang="fa-IR" b="1" dirty="0"/>
              <a:t>•</a:t>
            </a:r>
          </a:p>
          <a:p>
            <a:r>
              <a:rPr lang="fa-IR" dirty="0"/>
              <a:t>تدریس ناکافی یا نامناسب </a:t>
            </a:r>
            <a:r>
              <a:rPr lang="fa-IR" dirty="0" smtClean="0"/>
              <a:t>یعنی </a:t>
            </a:r>
            <a:r>
              <a:rPr lang="fa-IR" dirty="0"/>
              <a:t>دانش آموز آموزش با کیفیت و استاندارد را که همسالانش دریافت می کنند را به</a:t>
            </a:r>
          </a:p>
          <a:p>
            <a:r>
              <a:rPr lang="fa-IR" dirty="0"/>
              <a:t>هر دلیلی دریافت نکند و این مساله به مشکلات یادگیری در او دامن </a:t>
            </a:r>
            <a:r>
              <a:rPr lang="fa-IR" dirty="0" smtClean="0"/>
              <a:t>بزند</a:t>
            </a:r>
            <a:r>
              <a:rPr lang="fa-IR" b="1" dirty="0" smtClean="0"/>
              <a:t>•</a:t>
            </a:r>
            <a:endParaRPr lang="fa-IR" b="1" dirty="0"/>
          </a:p>
          <a:p>
            <a:r>
              <a:rPr lang="fa-IR" dirty="0"/>
              <a:t>برنامه درسی نامربوط و نامناسب </a:t>
            </a:r>
            <a:r>
              <a:rPr lang="fa-IR" dirty="0" smtClean="0"/>
              <a:t>،عدم </a:t>
            </a:r>
            <a:r>
              <a:rPr lang="fa-IR" dirty="0"/>
              <a:t>تناسب برنامه درسی با سطح سنی و پختگی شناختی </a:t>
            </a:r>
            <a:r>
              <a:rPr lang="fa-IR" dirty="0" smtClean="0"/>
              <a:t>دانش آموز </a:t>
            </a:r>
            <a:r>
              <a:rPr lang="fa-IR" dirty="0"/>
              <a:t>به گونه </a:t>
            </a:r>
            <a:r>
              <a:rPr lang="fa-IR" dirty="0" smtClean="0"/>
              <a:t>ای که </a:t>
            </a:r>
            <a:r>
              <a:rPr lang="fa-IR" dirty="0"/>
              <a:t>سطح برنامه درسی یا بسیار دشوار باشد که باعث شکست، دلزدگی و کاهش اعتماد بنفس دانش آموز شود، </a:t>
            </a:r>
            <a:r>
              <a:rPr lang="fa-IR" dirty="0" smtClean="0"/>
              <a:t>یاچنان </a:t>
            </a:r>
            <a:r>
              <a:rPr lang="fa-IR" dirty="0"/>
              <a:t>آسان باشد که انگیزه و پشتکارش را از بین </a:t>
            </a:r>
            <a:r>
              <a:rPr lang="fa-IR" dirty="0" smtClean="0"/>
              <a:t>ببرد</a:t>
            </a:r>
            <a:r>
              <a:rPr lang="fa-IR" b="1" dirty="0" smtClean="0"/>
              <a:t>•</a:t>
            </a:r>
            <a:endParaRPr lang="fa-IR" b="1" dirty="0"/>
          </a:p>
        </p:txBody>
      </p:sp>
    </p:spTree>
    <p:extLst>
      <p:ext uri="{BB962C8B-B14F-4D97-AF65-F5344CB8AC3E}">
        <p14:creationId xmlns:p14="http://schemas.microsoft.com/office/powerpoint/2010/main" val="368120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پيش نيازهاي مداخله</a:t>
            </a:r>
            <a:endParaRPr lang="fa-IR" dirty="0"/>
          </a:p>
        </p:txBody>
      </p:sp>
      <p:sp>
        <p:nvSpPr>
          <p:cNvPr id="3" name="Content Placeholder 2"/>
          <p:cNvSpPr>
            <a:spLocks noGrp="1"/>
          </p:cNvSpPr>
          <p:nvPr>
            <p:ph idx="1"/>
          </p:nvPr>
        </p:nvSpPr>
        <p:spPr/>
        <p:txBody>
          <a:bodyPr>
            <a:normAutofit fontScale="92500" lnSpcReduction="20000"/>
          </a:bodyPr>
          <a:lstStyle/>
          <a:p>
            <a:pPr lvl="0">
              <a:buClr>
                <a:srgbClr val="83992A"/>
              </a:buClr>
            </a:pPr>
            <a:r>
              <a:rPr lang="fa-IR" sz="1700" dirty="0">
                <a:solidFill>
                  <a:prstClr val="black">
                    <a:lumMod val="85000"/>
                    <a:lumOff val="15000"/>
                  </a:prstClr>
                </a:solidFill>
              </a:rPr>
              <a:t>مهارتهای حرکتی ظریف</a:t>
            </a:r>
          </a:p>
          <a:p>
            <a:pPr lvl="0">
              <a:buClr>
                <a:srgbClr val="83992A"/>
              </a:buClr>
            </a:pPr>
            <a:r>
              <a:rPr lang="fa-IR" sz="1700" dirty="0">
                <a:solidFill>
                  <a:prstClr val="black">
                    <a:lumMod val="85000"/>
                    <a:lumOff val="15000"/>
                  </a:prstClr>
                </a:solidFill>
              </a:rPr>
              <a:t>مهارتهای حرکتی درشت</a:t>
            </a:r>
          </a:p>
          <a:p>
            <a:pPr lvl="0">
              <a:buClr>
                <a:srgbClr val="83992A"/>
              </a:buClr>
            </a:pPr>
            <a:r>
              <a:rPr lang="fa-IR" sz="1700" dirty="0">
                <a:solidFill>
                  <a:prstClr val="black">
                    <a:lumMod val="85000"/>
                    <a:lumOff val="15000"/>
                  </a:prstClr>
                </a:solidFill>
              </a:rPr>
              <a:t>مهارتهای ادراک حسی</a:t>
            </a:r>
          </a:p>
          <a:p>
            <a:pPr lvl="0">
              <a:buClr>
                <a:srgbClr val="83992A"/>
              </a:buClr>
            </a:pPr>
            <a:r>
              <a:rPr lang="fa-IR" sz="1700" dirty="0">
                <a:solidFill>
                  <a:prstClr val="black">
                    <a:lumMod val="85000"/>
                    <a:lumOff val="15000"/>
                  </a:prstClr>
                </a:solidFill>
              </a:rPr>
              <a:t>مهارتهای ترسیم و پیش نیاز نوشتن</a:t>
            </a:r>
          </a:p>
          <a:p>
            <a:pPr lvl="0">
              <a:buClr>
                <a:srgbClr val="83992A"/>
              </a:buClr>
            </a:pPr>
            <a:r>
              <a:rPr lang="en-US" sz="1700" dirty="0">
                <a:solidFill>
                  <a:prstClr val="black">
                    <a:lumMod val="85000"/>
                    <a:lumOff val="15000"/>
                  </a:prstClr>
                </a:solidFill>
              </a:rPr>
              <a:t>) </a:t>
            </a:r>
            <a:r>
              <a:rPr lang="fa-IR" sz="1700" dirty="0">
                <a:solidFill>
                  <a:prstClr val="black">
                    <a:lumMod val="85000"/>
                    <a:lumOff val="15000"/>
                  </a:prstClr>
                </a:solidFill>
              </a:rPr>
              <a:t>مهارتهای زبانی )آگاهی واجشناختی</a:t>
            </a:r>
          </a:p>
          <a:p>
            <a:pPr lvl="0">
              <a:buClr>
                <a:srgbClr val="83992A"/>
              </a:buClr>
            </a:pPr>
            <a:r>
              <a:rPr lang="en-US" sz="1700" dirty="0">
                <a:solidFill>
                  <a:prstClr val="black">
                    <a:lumMod val="85000"/>
                    <a:lumOff val="15000"/>
                  </a:prstClr>
                </a:solidFill>
              </a:rPr>
              <a:t>) </a:t>
            </a:r>
            <a:r>
              <a:rPr lang="fa-IR" sz="1700" dirty="0">
                <a:solidFill>
                  <a:prstClr val="black">
                    <a:lumMod val="85000"/>
                    <a:lumOff val="15000"/>
                  </a:prstClr>
                </a:solidFill>
              </a:rPr>
              <a:t>مهارتهای زبانی )درک و بیان</a:t>
            </a:r>
          </a:p>
          <a:p>
            <a:pPr lvl="0">
              <a:buClr>
                <a:srgbClr val="83992A"/>
              </a:buClr>
            </a:pPr>
            <a:r>
              <a:rPr lang="fa-IR" sz="1700" dirty="0">
                <a:solidFill>
                  <a:prstClr val="black">
                    <a:lumMod val="85000"/>
                    <a:lumOff val="15000"/>
                  </a:prstClr>
                </a:solidFill>
              </a:rPr>
              <a:t>مهارتهای پیش نیاز خواندن</a:t>
            </a:r>
          </a:p>
          <a:p>
            <a:pPr lvl="0">
              <a:buClr>
                <a:srgbClr val="83992A"/>
              </a:buClr>
            </a:pPr>
            <a:r>
              <a:rPr lang="fa-IR" sz="1700" dirty="0">
                <a:solidFill>
                  <a:prstClr val="black">
                    <a:lumMod val="85000"/>
                    <a:lumOff val="15000"/>
                  </a:prstClr>
                </a:solidFill>
              </a:rPr>
              <a:t>مهارتهای پیش نیاز ریاضی و محاسبه کردن</a:t>
            </a:r>
          </a:p>
          <a:p>
            <a:pPr lvl="0">
              <a:buClr>
                <a:srgbClr val="83992A"/>
              </a:buClr>
            </a:pPr>
            <a:r>
              <a:rPr lang="fa-IR" sz="1700" dirty="0">
                <a:solidFill>
                  <a:prstClr val="black">
                    <a:lumMod val="85000"/>
                    <a:lumOff val="15000"/>
                  </a:prstClr>
                </a:solidFill>
              </a:rPr>
              <a:t>هندسه در ریاضی</a:t>
            </a:r>
          </a:p>
          <a:p>
            <a:pPr lvl="0">
              <a:buClr>
                <a:srgbClr val="83992A"/>
              </a:buClr>
            </a:pPr>
            <a:r>
              <a:rPr lang="fa-IR" sz="1700" dirty="0">
                <a:solidFill>
                  <a:prstClr val="black">
                    <a:lumMod val="85000"/>
                    <a:lumOff val="15000"/>
                  </a:prstClr>
                </a:solidFill>
              </a:rPr>
              <a:t>مهارتهای اجتماعی</a:t>
            </a:r>
          </a:p>
          <a:p>
            <a:endParaRPr lang="fa-IR" dirty="0"/>
          </a:p>
        </p:txBody>
      </p:sp>
    </p:spTree>
    <p:extLst>
      <p:ext uri="{BB962C8B-B14F-4D97-AF65-F5344CB8AC3E}">
        <p14:creationId xmlns:p14="http://schemas.microsoft.com/office/powerpoint/2010/main" val="279242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endParaRPr lang="fa-IR" dirty="0"/>
          </a:p>
        </p:txBody>
      </p:sp>
    </p:spTree>
    <p:extLst>
      <p:ext uri="{BB962C8B-B14F-4D97-AF65-F5344CB8AC3E}">
        <p14:creationId xmlns:p14="http://schemas.microsoft.com/office/powerpoint/2010/main" val="83765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800"/>
              </a:spcAft>
            </a:pPr>
            <a:r>
              <a:rPr lang="fa-IR" dirty="0">
                <a:latin typeface="Calibri" panose="020F0502020204030204" pitchFamily="34" charset="0"/>
                <a:ea typeface="Calibri" panose="020F0502020204030204" pitchFamily="34" charset="0"/>
              </a:rPr>
              <a:t>معیارهای5</a:t>
            </a:r>
            <a:r>
              <a:rPr lang="en-US" dirty="0">
                <a:latin typeface="Calibri" panose="020F0502020204030204" pitchFamily="34" charset="0"/>
                <a:ea typeface="Calibri" panose="020F0502020204030204" pitchFamily="34" charset="0"/>
                <a:cs typeface="Arial" panose="020B0604020202020204" pitchFamily="34" charset="0"/>
              </a:rPr>
              <a:t>DSM </a:t>
            </a:r>
            <a:r>
              <a:rPr lang="fa-IR" dirty="0">
                <a:latin typeface="Calibri" panose="020F0502020204030204" pitchFamily="34" charset="0"/>
                <a:ea typeface="Calibri" panose="020F0502020204030204" pitchFamily="34" charset="0"/>
              </a:rPr>
              <a:t>برای اختلال یادگیری خاص</a:t>
            </a:r>
            <a:r>
              <a:rPr lang="en-US" dirty="0">
                <a:latin typeface="Calibri" panose="020F0502020204030204" pitchFamily="34" charset="0"/>
                <a:ea typeface="Calibri" panose="020F0502020204030204" pitchFamily="34" charset="0"/>
                <a:cs typeface="Arial" panose="020B0604020202020204" pitchFamily="34" charset="0"/>
              </a:rPr>
              <a:t>:</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a:t>
            </a:r>
            <a:r>
              <a:rPr lang="fa-IR" dirty="0">
                <a:latin typeface="Calibri" panose="020F0502020204030204" pitchFamily="34" charset="0"/>
                <a:ea typeface="Calibri" panose="020F0502020204030204" pitchFamily="34" charset="0"/>
                <a:cs typeface="Arial" panose="020B0604020202020204" pitchFamily="34" charset="0"/>
              </a:rPr>
              <a:t>. به رغم کمک دیگران و مداخلات مختلف،فرد در یادگیری مهارت های تحصیلی و استفاده از آنها مشکل دارد و این موضوع را حضور حداقل یک </a:t>
            </a:r>
            <a:r>
              <a:rPr lang="fa-IR" dirty="0" smtClean="0">
                <a:latin typeface="Calibri" panose="020F0502020204030204" pitchFamily="34" charset="0"/>
                <a:ea typeface="Calibri" panose="020F0502020204030204" pitchFamily="34" charset="0"/>
                <a:cs typeface="Arial" panose="020B0604020202020204" pitchFamily="34" charset="0"/>
              </a:rPr>
              <a:t>نشانه زیر،که </a:t>
            </a:r>
            <a:r>
              <a:rPr lang="fa-IR" dirty="0">
                <a:latin typeface="Calibri" panose="020F0502020204030204" pitchFamily="34" charset="0"/>
                <a:ea typeface="Calibri" panose="020F0502020204030204" pitchFamily="34" charset="0"/>
                <a:cs typeface="Arial" panose="020B0604020202020204" pitchFamily="34" charset="0"/>
              </a:rPr>
              <a:t>به مدت حداقل 6 ماه حضور داشته اند،نشان می دهد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1</a:t>
            </a:r>
            <a:r>
              <a:rPr lang="en-US" dirty="0">
                <a:latin typeface="Calibri" panose="020F0502020204030204" pitchFamily="34" charset="0"/>
                <a:ea typeface="Calibri" panose="020F0502020204030204" pitchFamily="34" charset="0"/>
                <a:cs typeface="Arial" panose="020B0604020202020204" pitchFamily="34" charset="0"/>
              </a:rPr>
              <a:t>.</a:t>
            </a:r>
            <a:r>
              <a:rPr lang="fa-IR" dirty="0">
                <a:latin typeface="Calibri" panose="020F0502020204030204" pitchFamily="34" charset="0"/>
                <a:ea typeface="Calibri" panose="020F0502020204030204" pitchFamily="34" charset="0"/>
                <a:cs typeface="Arial" panose="020B0604020202020204" pitchFamily="34" charset="0"/>
              </a:rPr>
              <a:t>کلمات را غلط می خواند یا آهسته و به دشواری می خواند (مثلا کلمات جداگانه را با صدای بلند و غلط ، به آهستگی و با تردید ، می خواند، به طور فراوان کلمات را حدس می زند ، خواندن کلمات با صدای بلند برایش مشکل است.)</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2</a:t>
            </a:r>
            <a:r>
              <a:rPr lang="en-US" dirty="0">
                <a:latin typeface="Calibri" panose="020F0502020204030204" pitchFamily="34" charset="0"/>
                <a:ea typeface="Calibri" panose="020F0502020204030204" pitchFamily="34" charset="0"/>
                <a:cs typeface="Arial" panose="020B0604020202020204" pitchFamily="34" charset="0"/>
              </a:rPr>
              <a:t>.</a:t>
            </a:r>
            <a:r>
              <a:rPr lang="fa-IR" dirty="0">
                <a:latin typeface="Calibri" panose="020F0502020204030204" pitchFamily="34" charset="0"/>
                <a:ea typeface="Calibri" panose="020F0502020204030204" pitchFamily="34" charset="0"/>
                <a:cs typeface="Arial" panose="020B0604020202020204" pitchFamily="34" charset="0"/>
              </a:rPr>
              <a:t>در درک معنی آنچه خوانده است مشکل دارد (مثلا ممکن است متن را صحیح بخواند اما توالی یا سکانس رویدادها،روابط ،استنباط ها، یا معانی عمیق تر آنچه را خوانده است درک نکند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130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t>
            </a:r>
            <a:r>
              <a:rPr lang="fa-IR" dirty="0">
                <a:latin typeface="Calibri" panose="020F0502020204030204" pitchFamily="34" charset="0"/>
                <a:ea typeface="Calibri" panose="020F0502020204030204" pitchFamily="34" charset="0"/>
                <a:cs typeface="Arial" panose="020B0604020202020204" pitchFamily="34" charset="0"/>
              </a:rPr>
              <a:t>در هجی کردن کلمات مشکل دارد (مثلا ممکن است حروف صدادار یا حروف بی صدا اضافه کند،حذف کند (جا بیندازد)یا یک یا چند حرف را به جای حرف دیگر به کار ببرد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4</a:t>
            </a:r>
            <a:r>
              <a:rPr lang="en-US" dirty="0">
                <a:latin typeface="Calibri" panose="020F0502020204030204" pitchFamily="34" charset="0"/>
                <a:ea typeface="Calibri" panose="020F0502020204030204" pitchFamily="34" charset="0"/>
                <a:cs typeface="Arial" panose="020B0604020202020204" pitchFamily="34" charset="0"/>
              </a:rPr>
              <a:t>.</a:t>
            </a:r>
            <a:r>
              <a:rPr lang="fa-IR" dirty="0">
                <a:latin typeface="Calibri" panose="020F0502020204030204" pitchFamily="34" charset="0"/>
                <a:ea typeface="Calibri" panose="020F0502020204030204" pitchFamily="34" charset="0"/>
                <a:cs typeface="Arial" panose="020B0604020202020204" pitchFamily="34" charset="0"/>
              </a:rPr>
              <a:t>در نوشتن و ابراز عقاید به صورت کتبی مشکل دارد (مثلا در داخل جملات تعداد زیادی اشتباه گرامری یا نقطه و علامت گذاری</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مرتکب می شود)،عقایدی که به صورت مکتوب ابراز می کند، واضح نیستند،سازمان دهی پاراگراف ها ضعیف است</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5</a:t>
            </a:r>
            <a:r>
              <a:rPr lang="en-US" dirty="0">
                <a:latin typeface="Calibri" panose="020F0502020204030204" pitchFamily="34" charset="0"/>
                <a:ea typeface="Calibri" panose="020F0502020204030204" pitchFamily="34" charset="0"/>
                <a:cs typeface="Arial" panose="020B0604020202020204" pitchFamily="34" charset="0"/>
              </a:rPr>
              <a:t>.</a:t>
            </a:r>
            <a:r>
              <a:rPr lang="fa-IR" dirty="0">
                <a:latin typeface="Calibri" panose="020F0502020204030204" pitchFamily="34" charset="0"/>
                <a:ea typeface="Calibri" panose="020F0502020204030204" pitchFamily="34" charset="0"/>
                <a:cs typeface="Arial" panose="020B0604020202020204" pitchFamily="34" charset="0"/>
              </a:rPr>
              <a:t>در تسلط یافتن بر قواعد اعداد و ارقام اطلاعات رقمی یا محاسبه مشکل دارد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6</a:t>
            </a:r>
            <a:r>
              <a:rPr lang="en-US" dirty="0">
                <a:latin typeface="Calibri" panose="020F0502020204030204" pitchFamily="34" charset="0"/>
                <a:ea typeface="Calibri" panose="020F0502020204030204" pitchFamily="34" charset="0"/>
                <a:cs typeface="Arial" panose="020B0604020202020204" pitchFamily="34" charset="0"/>
              </a:rPr>
              <a:t>.</a:t>
            </a:r>
            <a:r>
              <a:rPr lang="fa-IR" dirty="0">
                <a:latin typeface="Calibri" panose="020F0502020204030204" pitchFamily="34" charset="0"/>
                <a:ea typeface="Calibri" panose="020F0502020204030204" pitchFamily="34" charset="0"/>
                <a:cs typeface="Arial" panose="020B0604020202020204" pitchFamily="34" charset="0"/>
              </a:rPr>
              <a:t>در استدلال ریاضی مشکل دارد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6318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t>
            </a:r>
            <a:r>
              <a:rPr lang="fa-IR" dirty="0">
                <a:latin typeface="Calibri" panose="020F0502020204030204" pitchFamily="34" charset="0"/>
                <a:ea typeface="Calibri" panose="020F0502020204030204" pitchFamily="34" charset="0"/>
                <a:cs typeface="Arial" panose="020B0604020202020204" pitchFamily="34" charset="0"/>
              </a:rPr>
              <a:t>.مهارت های تحصیلی فرد در یک یا چند درس بسیار کمتر از سن تقویمی او هستند و در عملکرد تحصیلی و شغلی یا در فعالیت های زندگی روزمره اختلال شدید به وجود می آورند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a:t>
            </a:r>
            <a:r>
              <a:rPr lang="fa-IR" dirty="0">
                <a:latin typeface="Calibri" panose="020F0502020204030204" pitchFamily="34" charset="0"/>
                <a:ea typeface="Calibri" panose="020F0502020204030204" pitchFamily="34" charset="0"/>
                <a:cs typeface="Arial" panose="020B0604020202020204" pitchFamily="34" charset="0"/>
              </a:rPr>
              <a:t>.مشکلات یادگیری در سال های مدرسه شروع می شود اما ممکن است تا زمانی که مهارت های تحصیلی از توانایی های فرد سبقت نگرفته اند خودشان را نشان ندهند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D</a:t>
            </a:r>
            <a:r>
              <a:rPr lang="fa-IR" dirty="0">
                <a:latin typeface="Calibri" panose="020F0502020204030204" pitchFamily="34" charset="0"/>
                <a:ea typeface="Calibri" panose="020F0502020204030204" pitchFamily="34" charset="0"/>
                <a:cs typeface="Arial" panose="020B0604020202020204" pitchFamily="34" charset="0"/>
              </a:rPr>
              <a:t>.معلولیت های ذهنی ، مشکلات بینایی  یا شنوایی اصلاح نشده یا سایر اختلالات ذهنی،شرایط ناگوار روانی –اجتماعی ،عدم آشنایی کافی با زبانی که تدریس می شود،یا پایه تحصیلی ضعیف ، نمی توانند توضیح بهتری برای مشکلات یادگیری باشند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97118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dirty="0"/>
          </a:p>
        </p:txBody>
      </p:sp>
      <p:sp>
        <p:nvSpPr>
          <p:cNvPr id="3" name="Content Placeholder 2"/>
          <p:cNvSpPr>
            <a:spLocks noGrp="1"/>
          </p:cNvSpPr>
          <p:nvPr>
            <p:ph idx="1"/>
          </p:nvPr>
        </p:nvSpPr>
        <p:spPr>
          <a:xfrm>
            <a:off x="1295401" y="2556932"/>
            <a:ext cx="9601196" cy="3318936"/>
          </a:xfrm>
        </p:spPr>
        <p:txBody>
          <a:bodyPr>
            <a:normAutofit/>
          </a:bodyPr>
          <a:lstStyle/>
          <a:p>
            <a:pPr marL="1371600" lvl="2" indent="-457200">
              <a:buFont typeface="+mj-lt"/>
              <a:buAutoNum type="arabicPeriod"/>
            </a:pPr>
            <a:r>
              <a:rPr lang="fa-IR" sz="4000" dirty="0">
                <a:solidFill>
                  <a:srgbClr val="C10000"/>
                </a:solidFill>
                <a:latin typeface="BZar"/>
              </a:rPr>
              <a:t>انواع اختلالات یادگیری بر اساس </a:t>
            </a:r>
            <a:r>
              <a:rPr lang="en-US" sz="4000" dirty="0">
                <a:solidFill>
                  <a:srgbClr val="C10000"/>
                </a:solidFill>
                <a:latin typeface="BZar"/>
              </a:rPr>
              <a:t>DSM V</a:t>
            </a:r>
            <a:r>
              <a:rPr lang="fa-IR" dirty="0"/>
              <a:t/>
            </a:r>
            <a:br>
              <a:rPr lang="fa-IR" dirty="0"/>
            </a:br>
            <a:endParaRPr lang="fa-IR" dirty="0"/>
          </a:p>
          <a:p>
            <a:pPr marL="457200" indent="-457200">
              <a:buFont typeface="+mj-lt"/>
              <a:buAutoNum type="arabicPeriod"/>
            </a:pPr>
            <a:endParaRPr lang="fa-IR" dirty="0"/>
          </a:p>
        </p:txBody>
      </p:sp>
    </p:spTree>
    <p:extLst>
      <p:ext uri="{BB962C8B-B14F-4D97-AF65-F5344CB8AC3E}">
        <p14:creationId xmlns:p14="http://schemas.microsoft.com/office/powerpoint/2010/main" val="26550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نقص در خواندن</a:t>
            </a:r>
            <a:r>
              <a:rPr lang="en-US" dirty="0">
                <a:latin typeface="Calibri" panose="020F050202020403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a</a:t>
            </a:r>
            <a:r>
              <a:rPr lang="fa-IR" dirty="0">
                <a:latin typeface="Calibri" panose="020F0502020204030204" pitchFamily="34" charset="0"/>
                <a:ea typeface="Calibri" panose="020F0502020204030204" pitchFamily="34" charset="0"/>
                <a:cs typeface="Arial" panose="020B0604020202020204" pitchFamily="34" charset="0"/>
              </a:rPr>
              <a:t>.صحیح خواندن کلمات</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t>
            </a:r>
            <a:r>
              <a:rPr lang="fa-IR" dirty="0">
                <a:latin typeface="Calibri" panose="020F0502020204030204" pitchFamily="34" charset="0"/>
                <a:ea typeface="Calibri" panose="020F0502020204030204" pitchFamily="34" charset="0"/>
                <a:cs typeface="Arial" panose="020B0604020202020204" pitchFamily="34" charset="0"/>
              </a:rPr>
              <a:t>.سرعت و سیالی خواندن</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a:t>
            </a:r>
            <a:r>
              <a:rPr lang="fa-IR" dirty="0">
                <a:latin typeface="Calibri" panose="020F0502020204030204" pitchFamily="34" charset="0"/>
                <a:ea typeface="Calibri" panose="020F0502020204030204" pitchFamily="34" charset="0"/>
                <a:cs typeface="Arial" panose="020B0604020202020204" pitchFamily="34" charset="0"/>
              </a:rPr>
              <a:t>.درک مطلب</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با نقص در نوشتن</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a</a:t>
            </a:r>
            <a:r>
              <a:rPr lang="fa-IR" dirty="0">
                <a:latin typeface="Calibri" panose="020F0502020204030204" pitchFamily="34" charset="0"/>
                <a:ea typeface="Calibri" panose="020F0502020204030204" pitchFamily="34" charset="0"/>
                <a:cs typeface="Arial" panose="020B0604020202020204" pitchFamily="34" charset="0"/>
              </a:rPr>
              <a:t>.صحیح نوشتن کلمات</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t>
            </a:r>
            <a:r>
              <a:rPr lang="fa-IR" dirty="0">
                <a:latin typeface="Calibri" panose="020F0502020204030204" pitchFamily="34" charset="0"/>
                <a:ea typeface="Calibri" panose="020F0502020204030204" pitchFamily="34" charset="0"/>
                <a:cs typeface="Arial" panose="020B0604020202020204" pitchFamily="34" charset="0"/>
              </a:rPr>
              <a:t>.گرامر و نقطه گذاری صحیح</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a:t>
            </a:r>
            <a:r>
              <a:rPr lang="fa-IR" dirty="0">
                <a:latin typeface="Calibri" panose="020F0502020204030204" pitchFamily="34" charset="0"/>
                <a:ea typeface="Calibri" panose="020F0502020204030204" pitchFamily="34" charset="0"/>
                <a:cs typeface="Arial" panose="020B0604020202020204" pitchFamily="34" charset="0"/>
              </a:rPr>
              <a:t>.وضوح و سازمان بندی انشاء</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595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نقص در ریاضی</a:t>
            </a:r>
            <a:r>
              <a:rPr lang="en-US" dirty="0">
                <a:latin typeface="Calibri" panose="020F050202020403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a</a:t>
            </a:r>
            <a:r>
              <a:rPr lang="fa-IR" dirty="0">
                <a:latin typeface="Calibri" panose="020F0502020204030204" pitchFamily="34" charset="0"/>
                <a:ea typeface="Calibri" panose="020F0502020204030204" pitchFamily="34" charset="0"/>
                <a:cs typeface="Arial" panose="020B0604020202020204" pitchFamily="34" charset="0"/>
              </a:rPr>
              <a:t>.درک اعداد</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b</a:t>
            </a:r>
            <a:r>
              <a:rPr lang="fa-IR" dirty="0">
                <a:latin typeface="Calibri" panose="020F0502020204030204" pitchFamily="34" charset="0"/>
                <a:ea typeface="Calibri" panose="020F0502020204030204" pitchFamily="34" charset="0"/>
                <a:cs typeface="Arial" panose="020B0604020202020204" pitchFamily="34" charset="0"/>
              </a:rPr>
              <a:t>.به یاد سپردن و به یاد آوردن مواد ریاضی حفظی (مثلا جدول ضرب)</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c</a:t>
            </a:r>
            <a:r>
              <a:rPr lang="fa-IR" dirty="0">
                <a:latin typeface="Calibri" panose="020F0502020204030204" pitchFamily="34" charset="0"/>
                <a:ea typeface="Calibri" panose="020F0502020204030204" pitchFamily="34" charset="0"/>
                <a:cs typeface="Arial" panose="020B0604020202020204" pitchFamily="34" charset="0"/>
              </a:rPr>
              <a:t>.محاسبات ریاضی صحیح یا سریع</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d</a:t>
            </a:r>
            <a:r>
              <a:rPr lang="fa-IR" dirty="0">
                <a:latin typeface="Calibri" panose="020F0502020204030204" pitchFamily="34" charset="0"/>
                <a:ea typeface="Calibri" panose="020F0502020204030204" pitchFamily="34" charset="0"/>
                <a:cs typeface="Arial" panose="020B0604020202020204" pitchFamily="34" charset="0"/>
              </a:rPr>
              <a:t>.استدلال ریاضی صحیح</a:t>
            </a:r>
            <a:endParaRPr lang="en-US"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33588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buClr>
                <a:srgbClr val="83992A"/>
              </a:buClr>
            </a:pPr>
            <a:r>
              <a:rPr lang="fa-IR" sz="2000" dirty="0">
                <a:solidFill>
                  <a:prstClr val="black">
                    <a:lumMod val="85000"/>
                    <a:lumOff val="15000"/>
                  </a:prstClr>
                </a:solidFill>
              </a:rPr>
              <a:t>محیط کلاس درس </a:t>
            </a:r>
            <a:r>
              <a:rPr lang="fa-IR" sz="2000" dirty="0" smtClean="0">
                <a:solidFill>
                  <a:prstClr val="black">
                    <a:lumMod val="85000"/>
                    <a:lumOff val="15000"/>
                  </a:prstClr>
                </a:solidFill>
              </a:rPr>
              <a:t>:محیط </a:t>
            </a:r>
            <a:r>
              <a:rPr lang="fa-IR" sz="2000" dirty="0">
                <a:solidFill>
                  <a:prstClr val="black">
                    <a:lumMod val="85000"/>
                    <a:lumOff val="15000"/>
                  </a:prstClr>
                </a:solidFill>
              </a:rPr>
              <a:t>کلاس شلوغ و با محرک های مزاحم دیداری- شنیداری،حضور در کنار همکلاسی</a:t>
            </a:r>
          </a:p>
          <a:p>
            <a:pPr lvl="0">
              <a:buClr>
                <a:srgbClr val="83992A"/>
              </a:buClr>
            </a:pPr>
            <a:r>
              <a:rPr lang="fa-IR" sz="2000" dirty="0">
                <a:solidFill>
                  <a:prstClr val="black">
                    <a:lumMod val="85000"/>
                    <a:lumOff val="15000"/>
                  </a:prstClr>
                </a:solidFill>
              </a:rPr>
              <a:t>های دارای مشکلات رفتاری و هیجانی شدید، حضور در صندلی های کنار در یا کنار پنجره به دلیل سروصدا و نور</a:t>
            </a:r>
          </a:p>
          <a:p>
            <a:pPr lvl="0">
              <a:buClr>
                <a:srgbClr val="83992A"/>
              </a:buClr>
            </a:pPr>
            <a:r>
              <a:rPr lang="fa-IR" sz="2000" dirty="0">
                <a:solidFill>
                  <a:prstClr val="black">
                    <a:lumMod val="85000"/>
                    <a:lumOff val="15000"/>
                  </a:prstClr>
                </a:solidFill>
              </a:rPr>
              <a:t>می تواند دلیل عدم یادگیری و در نتیجه مشکلات یادگیری این دانش آموزان </a:t>
            </a:r>
            <a:r>
              <a:rPr lang="fa-IR" sz="2000" dirty="0" smtClean="0">
                <a:solidFill>
                  <a:prstClr val="black">
                    <a:lumMod val="85000"/>
                    <a:lumOff val="15000"/>
                  </a:prstClr>
                </a:solidFill>
              </a:rPr>
              <a:t>باشد</a:t>
            </a:r>
            <a:r>
              <a:rPr lang="fa-IR" sz="2000" b="1" dirty="0" smtClean="0">
                <a:solidFill>
                  <a:prstClr val="black">
                    <a:lumMod val="85000"/>
                    <a:lumOff val="15000"/>
                  </a:prstClr>
                </a:solidFill>
              </a:rPr>
              <a:t>•</a:t>
            </a:r>
            <a:endParaRPr lang="fa-IR" sz="2000" b="1" dirty="0">
              <a:solidFill>
                <a:prstClr val="black">
                  <a:lumMod val="85000"/>
                  <a:lumOff val="15000"/>
                </a:prstClr>
              </a:solidFill>
            </a:endParaRPr>
          </a:p>
          <a:p>
            <a:pPr lvl="0">
              <a:buClr>
                <a:srgbClr val="83992A"/>
              </a:buClr>
            </a:pPr>
            <a:r>
              <a:rPr lang="fa-IR" sz="2000" dirty="0">
                <a:solidFill>
                  <a:prstClr val="black">
                    <a:lumMod val="85000"/>
                    <a:lumOff val="15000"/>
                  </a:prstClr>
                </a:solidFill>
              </a:rPr>
              <a:t>آسیب های اجتماعی-اقتصادی </a:t>
            </a:r>
            <a:r>
              <a:rPr lang="fa-IR" sz="2000" dirty="0" smtClean="0">
                <a:solidFill>
                  <a:prstClr val="black">
                    <a:lumMod val="85000"/>
                    <a:lumOff val="15000"/>
                  </a:prstClr>
                </a:solidFill>
              </a:rPr>
              <a:t>:مشکلات </a:t>
            </a:r>
            <a:r>
              <a:rPr lang="fa-IR" sz="2000" dirty="0">
                <a:solidFill>
                  <a:prstClr val="black">
                    <a:lumMod val="85000"/>
                    <a:lumOff val="15000"/>
                  </a:prstClr>
                </a:solidFill>
              </a:rPr>
              <a:t>یادگیری در دانش آموزان می تواند پیامد منفی مشکلات خانوادگی،</a:t>
            </a:r>
          </a:p>
          <a:p>
            <a:pPr lvl="0">
              <a:buClr>
                <a:srgbClr val="83992A"/>
              </a:buClr>
            </a:pPr>
            <a:r>
              <a:rPr lang="fa-IR" sz="2000" dirty="0">
                <a:solidFill>
                  <a:prstClr val="black">
                    <a:lumMod val="85000"/>
                    <a:lumOff val="15000"/>
                  </a:prstClr>
                </a:solidFill>
              </a:rPr>
              <a:t>جدایی والدین، مشکلات اقتصادی، شاغل بودن هر دو والد و دیگر عوامل محیطی </a:t>
            </a:r>
            <a:r>
              <a:rPr lang="fa-IR" sz="2000" dirty="0" smtClean="0">
                <a:solidFill>
                  <a:prstClr val="black">
                    <a:lumMod val="85000"/>
                    <a:lumOff val="15000"/>
                  </a:prstClr>
                </a:solidFill>
              </a:rPr>
              <a:t>باشد</a:t>
            </a:r>
            <a:endParaRPr lang="fa-IR" dirty="0"/>
          </a:p>
        </p:txBody>
      </p:sp>
    </p:spTree>
    <p:extLst>
      <p:ext uri="{BB962C8B-B14F-4D97-AF65-F5344CB8AC3E}">
        <p14:creationId xmlns:p14="http://schemas.microsoft.com/office/powerpoint/2010/main" val="53515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a:solidFill>
                  <a:prstClr val="black">
                    <a:lumMod val="85000"/>
                    <a:lumOff val="15000"/>
                  </a:prstClr>
                </a:solidFill>
              </a:rPr>
              <a:t>نقص در خواندن نارساخوانی</a:t>
            </a:r>
            <a:br>
              <a:rPr lang="fa-IR" dirty="0">
                <a:solidFill>
                  <a:prstClr val="black">
                    <a:lumMod val="85000"/>
                    <a:lumOff val="15000"/>
                  </a:prstClr>
                </a:solidFill>
              </a:rPr>
            </a:br>
            <a:endParaRPr lang="fa-IR" dirty="0"/>
          </a:p>
        </p:txBody>
      </p:sp>
      <p:sp>
        <p:nvSpPr>
          <p:cNvPr id="3" name="Content Placeholder 2"/>
          <p:cNvSpPr>
            <a:spLocks noGrp="1"/>
          </p:cNvSpPr>
          <p:nvPr>
            <p:ph idx="1"/>
          </p:nvPr>
        </p:nvSpPr>
        <p:spPr/>
        <p:txBody>
          <a:bodyPr>
            <a:normAutofit/>
          </a:bodyPr>
          <a:lstStyle/>
          <a:p>
            <a:pPr marL="457200" lvl="0" indent="-457200">
              <a:buClr>
                <a:srgbClr val="83992A"/>
              </a:buClr>
              <a:buFont typeface="+mj-lt"/>
              <a:buAutoNum type="arabicPeriod"/>
            </a:pPr>
            <a:r>
              <a:rPr lang="fa-IR" sz="1700" dirty="0" smtClean="0">
                <a:solidFill>
                  <a:prstClr val="black">
                    <a:lumMod val="85000"/>
                    <a:lumOff val="15000"/>
                  </a:prstClr>
                </a:solidFill>
              </a:rPr>
              <a:t>مشکل </a:t>
            </a:r>
            <a:r>
              <a:rPr lang="fa-IR" sz="1700" dirty="0">
                <a:solidFill>
                  <a:prstClr val="black">
                    <a:lumMod val="85000"/>
                    <a:lumOff val="15000"/>
                  </a:prstClr>
                </a:solidFill>
              </a:rPr>
              <a:t>در تشخیص دقیق حروف و صداهای آنها ●</a:t>
            </a:r>
          </a:p>
          <a:p>
            <a:pPr marL="457200" lvl="0" indent="-457200">
              <a:buClr>
                <a:srgbClr val="83992A"/>
              </a:buClr>
              <a:buFont typeface="+mj-lt"/>
              <a:buAutoNum type="arabicPeriod"/>
            </a:pPr>
            <a:r>
              <a:rPr lang="fa-IR" sz="1700" dirty="0">
                <a:solidFill>
                  <a:prstClr val="black">
                    <a:lumMod val="85000"/>
                    <a:lumOff val="15000"/>
                  </a:prstClr>
                </a:solidFill>
              </a:rPr>
              <a:t>مشکل در تقسیم بندی و ترکیب واحدهای آوایی ●</a:t>
            </a:r>
          </a:p>
          <a:p>
            <a:pPr marL="457200" lvl="0" indent="-457200">
              <a:buClr>
                <a:srgbClr val="83992A"/>
              </a:buClr>
              <a:buFont typeface="+mj-lt"/>
              <a:buAutoNum type="arabicPeriod"/>
            </a:pPr>
            <a:r>
              <a:rPr lang="fa-IR" sz="1700" dirty="0">
                <a:solidFill>
                  <a:prstClr val="black">
                    <a:lumMod val="85000"/>
                    <a:lumOff val="15000"/>
                  </a:prstClr>
                </a:solidFill>
              </a:rPr>
              <a:t>خواندن آهسته - رمزگشایی ناکارآمد، پرتلاش، مکث به هنگام خواندن، کلمات را با صدای بلند به آرامی می خواند- ●</a:t>
            </a:r>
          </a:p>
          <a:p>
            <a:pPr marL="457200" lvl="0" indent="-457200">
              <a:buClr>
                <a:srgbClr val="83992A"/>
              </a:buClr>
              <a:buFont typeface="+mj-lt"/>
              <a:buAutoNum type="arabicPeriod"/>
            </a:pPr>
            <a:r>
              <a:rPr lang="fa-IR" sz="1700" dirty="0">
                <a:solidFill>
                  <a:prstClr val="black">
                    <a:lumMod val="85000"/>
                    <a:lumOff val="15000"/>
                  </a:prstClr>
                </a:solidFill>
              </a:rPr>
              <a:t>تکرار خطاهای جایگزینی، حذف یا اضافه کردن صامتها یا مصوت ها، اشتباهات آوایی، معکوس کردن یا وارونگی ●</a:t>
            </a:r>
          </a:p>
          <a:p>
            <a:pPr marL="457200" lvl="0" indent="-457200">
              <a:buClr>
                <a:srgbClr val="83992A"/>
              </a:buClr>
              <a:buFont typeface="+mj-lt"/>
              <a:buAutoNum type="arabicPeriod"/>
            </a:pPr>
            <a:r>
              <a:rPr lang="fa-IR" sz="1700" dirty="0">
                <a:solidFill>
                  <a:prstClr val="black">
                    <a:lumMod val="85000"/>
                    <a:lumOff val="15000"/>
                  </a:prstClr>
                </a:solidFill>
              </a:rPr>
              <a:t>حروف</a:t>
            </a:r>
          </a:p>
          <a:p>
            <a:pPr marL="457200" lvl="0" indent="-457200">
              <a:buClr>
                <a:srgbClr val="83992A"/>
              </a:buClr>
              <a:buFont typeface="+mj-lt"/>
              <a:buAutoNum type="arabicPeriod"/>
            </a:pPr>
            <a:r>
              <a:rPr lang="fa-IR" sz="1700" dirty="0">
                <a:solidFill>
                  <a:prstClr val="black">
                    <a:lumMod val="85000"/>
                    <a:lumOff val="15000"/>
                  </a:prstClr>
                </a:solidFill>
              </a:rPr>
              <a:t>مشکلات قافیه - شناسایی الگوهای قافیه و ایجاد آنها ●</a:t>
            </a:r>
          </a:p>
          <a:p>
            <a:pPr marL="457200" lvl="0" indent="-457200">
              <a:buClr>
                <a:srgbClr val="83992A"/>
              </a:buClr>
              <a:buFont typeface="+mj-lt"/>
              <a:buAutoNum type="arabicPeriod"/>
            </a:pPr>
            <a:r>
              <a:rPr lang="fa-IR" sz="1700" dirty="0">
                <a:solidFill>
                  <a:prstClr val="black">
                    <a:lumMod val="85000"/>
                    <a:lumOff val="15000"/>
                  </a:prstClr>
                </a:solidFill>
              </a:rPr>
              <a:t>مشکل در یادگیری و حفظ ساختار ظاهری کلمات ●</a:t>
            </a:r>
          </a:p>
          <a:p>
            <a:pPr marL="457200" lvl="0" indent="-457200">
              <a:buClr>
                <a:srgbClr val="83992A"/>
              </a:buClr>
              <a:buFont typeface="+mj-lt"/>
              <a:buAutoNum type="arabicPeriod"/>
            </a:pPr>
            <a:r>
              <a:rPr lang="fa-IR" sz="1700" dirty="0">
                <a:solidFill>
                  <a:prstClr val="black">
                    <a:lumMod val="85000"/>
                    <a:lumOff val="15000"/>
                  </a:prstClr>
                </a:solidFill>
              </a:rPr>
              <a:t>دانش واژگانی محدود ●</a:t>
            </a:r>
          </a:p>
          <a:p>
            <a:endParaRPr lang="fa-IR" dirty="0"/>
          </a:p>
        </p:txBody>
      </p:sp>
    </p:spTree>
    <p:extLst>
      <p:ext uri="{BB962C8B-B14F-4D97-AF65-F5344CB8AC3E}">
        <p14:creationId xmlns:p14="http://schemas.microsoft.com/office/powerpoint/2010/main" val="33453929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418</TotalTime>
  <Words>1305</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BZar</vt:lpstr>
      <vt:lpstr>Calibri</vt:lpstr>
      <vt:lpstr>Garamond</vt:lpstr>
      <vt:lpstr>Times New Roman</vt:lpstr>
      <vt:lpstr>Organic</vt:lpstr>
      <vt:lpstr>اختلال يادگيري</vt:lpstr>
      <vt:lpstr>معیارهای5DSM برای اختلال یادگیری خاص:</vt:lpstr>
      <vt:lpstr>PowerPoint Presentation</vt:lpstr>
      <vt:lpstr>PowerPoint Presentation</vt:lpstr>
      <vt:lpstr>PowerPoint Presentation</vt:lpstr>
      <vt:lpstr>نقص در خواندن: </vt:lpstr>
      <vt:lpstr>نقص در ریاضی: </vt:lpstr>
      <vt:lpstr>PowerPoint Presentation</vt:lpstr>
      <vt:lpstr>نقص در خواندن نارساخوانی </vt:lpstr>
      <vt:lpstr>PowerPoint Presentation</vt:lpstr>
      <vt:lpstr>نقص در نوشتن (نارسانویسی) </vt:lpstr>
      <vt:lpstr>PowerPoint Presentation</vt:lpstr>
      <vt:lpstr>نقص در ریاضی </vt:lpstr>
      <vt:lpstr>PowerPoint Presentation</vt:lpstr>
      <vt:lpstr>PowerPoint Presentation</vt:lpstr>
      <vt:lpstr>عوامل مولد مشكلات يادگيري</vt:lpstr>
      <vt:lpstr>پيش نيازهاي مداخله</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akafii</dc:creator>
  <cp:lastModifiedBy>akafii</cp:lastModifiedBy>
  <cp:revision>9</cp:revision>
  <dcterms:created xsi:type="dcterms:W3CDTF">2023-08-29T01:43:18Z</dcterms:created>
  <dcterms:modified xsi:type="dcterms:W3CDTF">2023-08-29T08:42:06Z</dcterms:modified>
</cp:coreProperties>
</file>