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1" r:id="rId3"/>
    <p:sldId id="264" r:id="rId4"/>
    <p:sldId id="261" r:id="rId5"/>
    <p:sldId id="262" r:id="rId6"/>
    <p:sldId id="263" r:id="rId7"/>
    <p:sldId id="257" r:id="rId8"/>
    <p:sldId id="265" r:id="rId9"/>
    <p:sldId id="266" r:id="rId10"/>
    <p:sldId id="267" r:id="rId11"/>
    <p:sldId id="260" r:id="rId12"/>
    <p:sldId id="275" r:id="rId13"/>
    <p:sldId id="276" r:id="rId14"/>
    <p:sldId id="268" r:id="rId15"/>
    <p:sldId id="277" r:id="rId16"/>
    <p:sldId id="273" r:id="rId17"/>
    <p:sldId id="272" r:id="rId18"/>
    <p:sldId id="269" r:id="rId19"/>
    <p:sldId id="274" r:id="rId20"/>
    <p:sldId id="278" r:id="rId21"/>
    <p:sldId id="279" r:id="rId22"/>
    <p:sldId id="280" r:id="rId23"/>
    <p:sldId id="281" r:id="rId24"/>
    <p:sldId id="284" r:id="rId25"/>
    <p:sldId id="282" r:id="rId26"/>
    <p:sldId id="283" r:id="rId2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87"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A0F3811-8C59-4764-BC6C-A62115D21E2B}" type="datetimeFigureOut">
              <a:rPr lang="fa-IR" smtClean="0"/>
              <a:t>02/06/1445</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E5906C1B-0F2E-402D-8240-A13403D39E82}" type="slidenum">
              <a:rPr lang="fa-IR" smtClean="0"/>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7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F3811-8C59-4764-BC6C-A62115D21E2B}" type="datetimeFigureOut">
              <a:rPr lang="fa-IR" smtClean="0"/>
              <a:t>02/06/1445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5906C1B-0F2E-402D-8240-A13403D39E82}" type="slidenum">
              <a:rPr lang="fa-IR" smtClean="0"/>
              <a:t>‹#›</a:t>
            </a:fld>
            <a:endParaRPr lang="fa-IR"/>
          </a:p>
        </p:txBody>
      </p:sp>
    </p:spTree>
    <p:extLst>
      <p:ext uri="{BB962C8B-B14F-4D97-AF65-F5344CB8AC3E}">
        <p14:creationId xmlns:p14="http://schemas.microsoft.com/office/powerpoint/2010/main" val="206228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F3811-8C59-4764-BC6C-A62115D21E2B}" type="datetimeFigureOut">
              <a:rPr lang="fa-IR" smtClean="0"/>
              <a:t>02/06/1445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5906C1B-0F2E-402D-8240-A13403D39E82}" type="slidenum">
              <a:rPr lang="fa-IR" smtClean="0"/>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893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F3811-8C59-4764-BC6C-A62115D21E2B}" type="datetimeFigureOut">
              <a:rPr lang="fa-IR" smtClean="0"/>
              <a:t>02/06/1445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5906C1B-0F2E-402D-8240-A13403D39E82}"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196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F3811-8C59-4764-BC6C-A62115D21E2B}" type="datetimeFigureOut">
              <a:rPr lang="fa-IR" smtClean="0"/>
              <a:t>02/06/1445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5906C1B-0F2E-402D-8240-A13403D39E82}" type="slidenum">
              <a:rPr lang="fa-IR" smtClean="0"/>
              <a:t>‹#›</a:t>
            </a:fld>
            <a:endParaRPr lang="fa-IR"/>
          </a:p>
        </p:txBody>
      </p:sp>
    </p:spTree>
    <p:extLst>
      <p:ext uri="{BB962C8B-B14F-4D97-AF65-F5344CB8AC3E}">
        <p14:creationId xmlns:p14="http://schemas.microsoft.com/office/powerpoint/2010/main" val="1067535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F3811-8C59-4764-BC6C-A62115D21E2B}" type="datetimeFigureOut">
              <a:rPr lang="fa-IR" smtClean="0"/>
              <a:t>02/06/1445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5906C1B-0F2E-402D-8240-A13403D39E82}"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6885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F3811-8C59-4764-BC6C-A62115D21E2B}" type="datetimeFigureOut">
              <a:rPr lang="fa-IR" smtClean="0"/>
              <a:t>02/06/1445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5906C1B-0F2E-402D-8240-A13403D39E82}" type="slidenum">
              <a:rPr lang="fa-IR" smtClean="0"/>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18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0F3811-8C59-4764-BC6C-A62115D21E2B}" type="datetimeFigureOut">
              <a:rPr lang="fa-IR" smtClean="0"/>
              <a:t>02/06/1445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5906C1B-0F2E-402D-8240-A13403D39E82}"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603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0F3811-8C59-4764-BC6C-A62115D21E2B}" type="datetimeFigureOut">
              <a:rPr lang="fa-IR" smtClean="0"/>
              <a:t>02/06/1445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5906C1B-0F2E-402D-8240-A13403D39E82}" type="slidenum">
              <a:rPr lang="fa-IR" smtClean="0"/>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753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0F3811-8C59-4764-BC6C-A62115D21E2B}" type="datetimeFigureOut">
              <a:rPr lang="fa-IR" smtClean="0"/>
              <a:t>02/06/1445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5906C1B-0F2E-402D-8240-A13403D39E82}" type="slidenum">
              <a:rPr lang="fa-IR" smtClean="0"/>
              <a:t>‹#›</a:t>
            </a:fld>
            <a:endParaRPr lang="fa-IR"/>
          </a:p>
        </p:txBody>
      </p:sp>
    </p:spTree>
    <p:extLst>
      <p:ext uri="{BB962C8B-B14F-4D97-AF65-F5344CB8AC3E}">
        <p14:creationId xmlns:p14="http://schemas.microsoft.com/office/powerpoint/2010/main" val="420107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F3811-8C59-4764-BC6C-A62115D21E2B}" type="datetimeFigureOut">
              <a:rPr lang="fa-IR" smtClean="0"/>
              <a:t>02/06/1445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5906C1B-0F2E-402D-8240-A13403D39E82}" type="slidenum">
              <a:rPr lang="fa-IR" smtClean="0"/>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573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0F3811-8C59-4764-BC6C-A62115D21E2B}" type="datetimeFigureOut">
              <a:rPr lang="fa-IR" smtClean="0"/>
              <a:t>02/06/1445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5906C1B-0F2E-402D-8240-A13403D39E82}" type="slidenum">
              <a:rPr lang="fa-IR" smtClean="0"/>
              <a:t>‹#›</a:t>
            </a:fld>
            <a:endParaRPr lang="fa-IR"/>
          </a:p>
        </p:txBody>
      </p:sp>
    </p:spTree>
    <p:extLst>
      <p:ext uri="{BB962C8B-B14F-4D97-AF65-F5344CB8AC3E}">
        <p14:creationId xmlns:p14="http://schemas.microsoft.com/office/powerpoint/2010/main" val="49330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0F3811-8C59-4764-BC6C-A62115D21E2B}" type="datetimeFigureOut">
              <a:rPr lang="fa-IR" smtClean="0"/>
              <a:t>02/06/1445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5906C1B-0F2E-402D-8240-A13403D39E82}" type="slidenum">
              <a:rPr lang="fa-IR" smtClean="0"/>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97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0F3811-8C59-4764-BC6C-A62115D21E2B}" type="datetimeFigureOut">
              <a:rPr lang="fa-IR" smtClean="0"/>
              <a:t>02/06/1445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5906C1B-0F2E-402D-8240-A13403D39E82}"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475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F3811-8C59-4764-BC6C-A62115D21E2B}" type="datetimeFigureOut">
              <a:rPr lang="fa-IR" smtClean="0"/>
              <a:t>02/06/1445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5906C1B-0F2E-402D-8240-A13403D39E82}" type="slidenum">
              <a:rPr lang="fa-IR" smtClean="0"/>
              <a:t>‹#›</a:t>
            </a:fld>
            <a:endParaRPr lang="fa-IR"/>
          </a:p>
        </p:txBody>
      </p:sp>
    </p:spTree>
    <p:extLst>
      <p:ext uri="{BB962C8B-B14F-4D97-AF65-F5344CB8AC3E}">
        <p14:creationId xmlns:p14="http://schemas.microsoft.com/office/powerpoint/2010/main" val="404614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F3811-8C59-4764-BC6C-A62115D21E2B}" type="datetimeFigureOut">
              <a:rPr lang="fa-IR" smtClean="0"/>
              <a:t>02/06/1445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5906C1B-0F2E-402D-8240-A13403D39E82}" type="slidenum">
              <a:rPr lang="fa-IR" smtClean="0"/>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50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F3811-8C59-4764-BC6C-A62115D21E2B}" type="datetimeFigureOut">
              <a:rPr lang="fa-IR" smtClean="0"/>
              <a:t>02/06/1445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5906C1B-0F2E-402D-8240-A13403D39E82}" type="slidenum">
              <a:rPr lang="fa-IR" smtClean="0"/>
              <a:t>‹#›</a:t>
            </a:fld>
            <a:endParaRPr lang="fa-IR"/>
          </a:p>
        </p:txBody>
      </p:sp>
    </p:spTree>
    <p:extLst>
      <p:ext uri="{BB962C8B-B14F-4D97-AF65-F5344CB8AC3E}">
        <p14:creationId xmlns:p14="http://schemas.microsoft.com/office/powerpoint/2010/main" val="275269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0F3811-8C59-4764-BC6C-A62115D21E2B}" type="datetimeFigureOut">
              <a:rPr lang="fa-IR" smtClean="0"/>
              <a:t>02/06/1445</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906C1B-0F2E-402D-8240-A13403D39E82}" type="slidenum">
              <a:rPr lang="fa-IR" smtClean="0"/>
              <a:t>‹#›</a:t>
            </a:fld>
            <a:endParaRPr lang="fa-IR"/>
          </a:p>
        </p:txBody>
      </p:sp>
    </p:spTree>
    <p:extLst>
      <p:ext uri="{BB962C8B-B14F-4D97-AF65-F5344CB8AC3E}">
        <p14:creationId xmlns:p14="http://schemas.microsoft.com/office/powerpoint/2010/main" val="616505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pidpsychocenter.ir/%d8%a7%d8%ae%d8%aa%d9%84%d8%a7%d9%84-%d8%a7%d8%b6%d8%b7%d8%b1%d8%a7%d8%a8-%d8%a7%d8%ac%d8%aa%d9%85%d8%a7%d8%b9%db%8c/" TargetMode="External"/><Relationship Id="rId2" Type="http://schemas.openxmlformats.org/officeDocument/2006/relationships/hyperlink" Target="http://sepidpsychocenter.ir/%d8%a7%d8%ae%d8%aa%d9%84%d8%a7%d9%84-%d8%a7%d8%b6%d8%b7%d8%b1%d8%a7%d8%a8-%d8%ac%d8%af%d8%a7%db%8c%db%8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rsaeedansari.ir/%d8%b9%d9%84%d8%a7%d8%a6%d9%85-%d8%a7%d8%b3%d8%aa%d8%b1%d8%b3-%d8%af%d8%b1-%da%a9%d9%88%d8%af%da%a9%d8%a7%d9%8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729565"/>
          </a:xfrm>
        </p:spPr>
        <p:txBody>
          <a:bodyPr/>
          <a:lstStyle/>
          <a:p>
            <a:r>
              <a:rPr lang="fa-IR" dirty="0" smtClean="0"/>
              <a:t>فوبيا</a:t>
            </a:r>
            <a:endParaRPr lang="fa-IR" dirty="0"/>
          </a:p>
        </p:txBody>
      </p:sp>
      <p:sp>
        <p:nvSpPr>
          <p:cNvPr id="3" name="Subtitle 2"/>
          <p:cNvSpPr>
            <a:spLocks noGrp="1"/>
          </p:cNvSpPr>
          <p:nvPr>
            <p:ph type="subTitle" idx="1"/>
          </p:nvPr>
        </p:nvSpPr>
        <p:spPr>
          <a:xfrm rot="451019">
            <a:off x="2853152" y="2489325"/>
            <a:ext cx="6509704" cy="2647645"/>
          </a:xfrm>
        </p:spPr>
        <p:txBody>
          <a:bodyPr>
            <a:normAutofit fontScale="92500" lnSpcReduction="20000"/>
          </a:bodyPr>
          <a:lstStyle/>
          <a:p>
            <a:pPr algn="r">
              <a:lnSpc>
                <a:spcPct val="107000"/>
              </a:lnSpc>
              <a:spcAft>
                <a:spcPts val="800"/>
              </a:spcAft>
            </a:pPr>
            <a:r>
              <a:rPr lang="fa-IR" sz="2400" dirty="0">
                <a:latin typeface="Calibri" panose="020F0502020204030204" pitchFamily="34" charset="0"/>
                <a:ea typeface="Calibri" panose="020F0502020204030204" pitchFamily="34" charset="0"/>
                <a:cs typeface="Arial" panose="020B0604020202020204" pitchFamily="34" charset="0"/>
              </a:rPr>
              <a:t>فوبیا در کودکان ترس بیش از حد از یک شی یا موقعیت است، ترسی است که حداقل 6 ماه طول می کشد. این یک نوع اختلال اضطرابی است</a:t>
            </a:r>
            <a:r>
              <a:rPr lang="en-US" sz="2400" dirty="0">
                <a:latin typeface="Calibri" panose="020F0502020204030204" pitchFamily="34" charset="0"/>
                <a:ea typeface="Calibri" panose="020F0502020204030204" pitchFamily="34" charset="0"/>
                <a:cs typeface="Arial" panose="020B0604020202020204" pitchFamily="34" charset="0"/>
              </a:rPr>
              <a:t>.</a:t>
            </a:r>
          </a:p>
          <a:p>
            <a:pPr algn="r">
              <a:lnSpc>
                <a:spcPct val="107000"/>
              </a:lnSpc>
              <a:spcAft>
                <a:spcPts val="800"/>
              </a:spcAft>
            </a:pPr>
            <a:r>
              <a:rPr lang="fa-IR" sz="2400" dirty="0">
                <a:latin typeface="Calibri" panose="020F0502020204030204" pitchFamily="34" charset="0"/>
                <a:ea typeface="Calibri" panose="020F0502020204030204" pitchFamily="34" charset="0"/>
                <a:cs typeface="Arial" panose="020B0604020202020204" pitchFamily="34" charset="0"/>
              </a:rPr>
              <a:t>فوبیای خاص </a:t>
            </a:r>
            <a:r>
              <a:rPr lang="fa-IR" sz="2400" dirty="0" smtClean="0">
                <a:latin typeface="Calibri" panose="020F0502020204030204" pitchFamily="34" charset="0"/>
                <a:ea typeface="Calibri" panose="020F0502020204030204" pitchFamily="34" charset="0"/>
                <a:cs typeface="Arial" panose="020B0604020202020204" pitchFamily="34" charset="0"/>
              </a:rPr>
              <a:t>،کودک </a:t>
            </a:r>
            <a:r>
              <a:rPr lang="fa-IR" sz="2400" dirty="0">
                <a:latin typeface="Calibri" panose="020F0502020204030204" pitchFamily="34" charset="0"/>
                <a:ea typeface="Calibri" panose="020F0502020204030204" pitchFamily="34" charset="0"/>
                <a:cs typeface="Arial" panose="020B0604020202020204" pitchFamily="34" charset="0"/>
              </a:rPr>
              <a:t>زمانی که در معرض یک موضوع یا موقعیت خاص قرار می گیرد دچار اضطراب می شود. او از آن شی یا موقعیت دور می ماند، از آن می ترسد، یا با ترس زیادی آن را تحمل می کند که در فعالیت های عادی اختلال ایجاد می کند. برخی از فوبیاهای رایج ترس از حیوانات، حشرات، خون، ارتفاع یا پرواز هستند</a:t>
            </a:r>
            <a:r>
              <a:rPr lang="en-US" sz="2400"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420998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libri" panose="020F0502020204030204" pitchFamily="34" charset="0"/>
                <a:ea typeface="Calibri" panose="020F0502020204030204" pitchFamily="34" charset="0"/>
                <a:cs typeface="Arial" panose="020B0604020202020204" pitchFamily="34" charset="0"/>
              </a:rPr>
              <a:t>-3 </a:t>
            </a:r>
            <a:r>
              <a:rPr lang="fa-IR" b="1" dirty="0">
                <a:latin typeface="Calibri" panose="020F0502020204030204" pitchFamily="34" charset="0"/>
                <a:ea typeface="Calibri" panose="020F0502020204030204" pitchFamily="34" charset="0"/>
              </a:rPr>
              <a:t>هراس از مکان های باز</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r>
              <a:rPr lang="en-US" b="1" dirty="0" smtClean="0">
                <a:latin typeface="Calibri" panose="020F0502020204030204" pitchFamily="34" charset="0"/>
                <a:ea typeface="Calibri" panose="020F0502020204030204" pitchFamily="34" charset="0"/>
                <a:cs typeface="Arial" panose="020B0604020202020204" pitchFamily="34" charset="0"/>
              </a:rPr>
              <a:t>Agoraphobia</a:t>
            </a:r>
            <a:endParaRPr lang="fa-IR" dirty="0"/>
          </a:p>
        </p:txBody>
      </p:sp>
      <p:sp>
        <p:nvSpPr>
          <p:cNvPr id="3" name="Content Placeholder 2"/>
          <p:cNvSpPr>
            <a:spLocks noGrp="1"/>
          </p:cNvSpPr>
          <p:nvPr>
            <p:ph idx="1"/>
          </p:nvPr>
        </p:nvSpPr>
        <p:spPr/>
        <p:txBody>
          <a:bodyPr>
            <a:normAutofit/>
          </a:bodyPr>
          <a:lstStyle/>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ترس </a:t>
            </a:r>
            <a:r>
              <a:rPr lang="fa-IR" dirty="0">
                <a:latin typeface="Calibri" panose="020F0502020204030204" pitchFamily="34" charset="0"/>
                <a:ea typeface="Calibri" panose="020F0502020204030204" pitchFamily="34" charset="0"/>
                <a:cs typeface="Arial" panose="020B0604020202020204" pitchFamily="34" charset="0"/>
              </a:rPr>
              <a:t>از حضور در مکان های عمومی که خارج شدن فوری و ضروری از آن ها تحت شرایطی سخت و دشوار و یا خجالت آور به نظر بیاید تحت عنوان هراس از مکان های باز یا آگروفوبیا شناخته می شود. شخص مبتلا از رفتن به مکان هایی مانند سالن کنسرت و سینما یا سفر با وسایط نقلیه ای مانند اتوبوس و قطار خودداری می کند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فوبیای مکان های باز اختلالی اختصاصی در تظر گرفته می شود زیرا علائم مرتبطی با اختلال وحشت زدگی دارد که باید در تشخیص آن دقت کرد. از جمله ترس شدید و غیرمنطقی همراه با علائم جسمی ازاردهنده مانند لرزش بدن، افزایش تپش قلب و تعریق</a:t>
            </a:r>
            <a:r>
              <a:rPr lang="en-US" dirty="0">
                <a:latin typeface="Calibri" panose="020F0502020204030204" pitchFamily="34" charset="0"/>
                <a:ea typeface="Calibri" panose="020F0502020204030204" pitchFamily="34" charset="0"/>
                <a:cs typeface="Arial" panose="020B0604020202020204" pitchFamily="34" charset="0"/>
              </a:rPr>
              <a:t>.</a:t>
            </a:r>
          </a:p>
          <a:p>
            <a:endParaRPr lang="fa-IR" dirty="0"/>
          </a:p>
        </p:txBody>
      </p:sp>
    </p:spTree>
    <p:extLst>
      <p:ext uri="{BB962C8B-B14F-4D97-AF65-F5344CB8AC3E}">
        <p14:creationId xmlns:p14="http://schemas.microsoft.com/office/powerpoint/2010/main" val="1623226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latin typeface="Calibri" panose="020F0502020204030204" pitchFamily="34" charset="0"/>
                <a:ea typeface="Calibri" panose="020F0502020204030204" pitchFamily="34" charset="0"/>
              </a:rPr>
              <a:t>انواع فوبیا در کودکان</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fontScale="85000" lnSpcReduction="2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fa-IR" u="sng" dirty="0" smtClean="0">
                <a:solidFill>
                  <a:srgbClr val="0563C1"/>
                </a:solidFill>
                <a:latin typeface="Calibri" panose="020F0502020204030204" pitchFamily="34" charset="0"/>
                <a:ea typeface="Calibri" panose="020F0502020204030204" pitchFamily="34" charset="0"/>
                <a:cs typeface="Arial" panose="020B0604020202020204" pitchFamily="34" charset="0"/>
                <a:hlinkClick r:id="rId2"/>
              </a:rPr>
              <a:t>اختلال </a:t>
            </a:r>
            <a:r>
              <a:rPr lang="fa-IR"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2"/>
              </a:rPr>
              <a:t>اضطراب جدایی</a:t>
            </a:r>
            <a:r>
              <a:rPr lang="en-US" dirty="0">
                <a:latin typeface="Calibri" panose="020F0502020204030204" pitchFamily="34" charset="0"/>
                <a:ea typeface="Calibri" panose="020F0502020204030204" pitchFamily="34" charset="0"/>
                <a:cs typeface="Arial" panose="020B0604020202020204" pitchFamily="34" charset="0"/>
              </a:rPr>
              <a:t>. </a:t>
            </a:r>
            <a:r>
              <a:rPr lang="fa-IR" dirty="0">
                <a:latin typeface="Calibri" panose="020F0502020204030204" pitchFamily="34" charset="0"/>
                <a:ea typeface="Calibri" panose="020F0502020204030204" pitchFamily="34" charset="0"/>
                <a:cs typeface="Arial" panose="020B0604020202020204" pitchFamily="34" charset="0"/>
              </a:rPr>
              <a:t>کودک از جدا بودن از یک شخصیت دلبستگی مانند مادر یا پدر می ترسد. این وضعیت در فعالیت های روزانه اختلال ایجاد می کند</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اختلال هراس. یک کودک یک دوره غیرقابل پیش بینی و غیرمنتظره از ترس یا ناراحتی شدید را احساس می کند. او ممکن است دچار حمله پانیک شود. علائم شامل تنگی نفس، سرگیجه، سبکی سر، لرزش، ترس از دست دادن کنترل و ضربان قلب تند است. علائم می تواند ساعت ها ادامه داشته باشد. اما اغلب پس از 10 دقیقه به اوج خود می رسند</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fa-IR"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اختلال اضطراب اجتماعی</a:t>
            </a:r>
            <a:r>
              <a:rPr lang="en-US" dirty="0">
                <a:latin typeface="Calibri" panose="020F0502020204030204" pitchFamily="34" charset="0"/>
                <a:ea typeface="Calibri" panose="020F0502020204030204" pitchFamily="34" charset="0"/>
                <a:cs typeface="Arial" panose="020B0604020202020204" pitchFamily="34" charset="0"/>
              </a:rPr>
              <a:t>. </a:t>
            </a:r>
            <a:r>
              <a:rPr lang="fa-IR" dirty="0">
                <a:latin typeface="Calibri" panose="020F0502020204030204" pitchFamily="34" charset="0"/>
                <a:ea typeface="Calibri" panose="020F0502020204030204" pitchFamily="34" charset="0"/>
                <a:cs typeface="Arial" panose="020B0604020202020204" pitchFamily="34" charset="0"/>
              </a:rPr>
              <a:t>کودک از یک یا چند موقعیت اجتماعی یا عملکردی با افراد هم سن و سال می ترسد. به عنوان مثال می توان به بازی در نمایشنامه مدرسه یا سخنرانی در مقابل کلاس اشاره کرد</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fa-IR" u="sng" dirty="0">
                <a:solidFill>
                  <a:srgbClr val="FF0000"/>
                </a:solidFill>
                <a:latin typeface="Calibri" panose="020F0502020204030204" pitchFamily="34" charset="0"/>
                <a:ea typeface="Calibri" panose="020F0502020204030204" pitchFamily="34" charset="0"/>
                <a:cs typeface="Arial" panose="020B0604020202020204" pitchFamily="34" charset="0"/>
              </a:rPr>
              <a:t>آگورافوبیا این ترس از فضاهای باز </a:t>
            </a:r>
            <a:r>
              <a:rPr lang="fa-IR" dirty="0">
                <a:latin typeface="Calibri" panose="020F0502020204030204" pitchFamily="34" charset="0"/>
                <a:ea typeface="Calibri" panose="020F0502020204030204" pitchFamily="34" charset="0"/>
                <a:cs typeface="Arial" panose="020B0604020202020204" pitchFamily="34" charset="0"/>
              </a:rPr>
              <a:t>است، مانند تنها بیرون بودن. این با یک یا چند فوبیا یا ترس از حمله پانیک مرتبط است</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00265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latin typeface="Calibri" panose="020F0502020204030204" pitchFamily="34" charset="0"/>
                <a:ea typeface="Calibri" panose="020F0502020204030204" pitchFamily="34" charset="0"/>
              </a:rPr>
              <a:t>انواع فوبیا در کودکان</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fontScale="55000" lnSpcReduction="20000"/>
          </a:bodyPr>
          <a:lstStyle/>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فوبیای </a:t>
            </a:r>
            <a:r>
              <a:rPr lang="fa-IR" dirty="0">
                <a:latin typeface="Calibri" panose="020F0502020204030204" pitchFamily="34" charset="0"/>
                <a:ea typeface="Calibri" panose="020F0502020204030204" pitchFamily="34" charset="0"/>
                <a:cs typeface="Arial" panose="020B0604020202020204" pitchFamily="34" charset="0"/>
              </a:rPr>
              <a:t>خاص یک ترس شدید از یک شی یا موقعیتی است که معمولاً در واقعیت خطرناک نیست بنابراین موضوع فوبیا هرچیزی می‌تواند باشد. اما </a:t>
            </a:r>
            <a:r>
              <a:rPr lang="fa-IR" b="1" dirty="0">
                <a:latin typeface="Calibri" panose="020F0502020204030204" pitchFamily="34" charset="0"/>
                <a:ea typeface="Calibri" panose="020F0502020204030204" pitchFamily="34" charset="0"/>
                <a:cs typeface="Arial" panose="020B0604020202020204" pitchFamily="34" charset="0"/>
              </a:rPr>
              <a:t>رایج‌ترین انواع فوبیا</a:t>
            </a:r>
            <a:r>
              <a:rPr lang="fa-IR" dirty="0">
                <a:latin typeface="Calibri" panose="020F0502020204030204" pitchFamily="34" charset="0"/>
                <a:ea typeface="Calibri" panose="020F0502020204030204" pitchFamily="34" charset="0"/>
                <a:cs typeface="Arial" panose="020B0604020202020204" pitchFamily="34" charset="0"/>
              </a:rPr>
              <a:t> در کودکان عبارتند از</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فوبیای ارتفاع</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فوبیای تنها ماندن</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فوبیای حیوانات</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فوبیای حشرات</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فوبیای مکان‌های بسته</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فوبیای فضای باز</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فوبیای اجسام سوراخ‌دار</a:t>
            </a: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b="1" dirty="0">
                <a:latin typeface="Calibri" panose="020F0502020204030204" pitchFamily="34" charset="0"/>
                <a:ea typeface="Calibri" panose="020F0502020204030204" pitchFamily="34" charset="0"/>
                <a:cs typeface="Arial" panose="020B0604020202020204" pitchFamily="34" charset="0"/>
              </a:rPr>
              <a:t>فوبیای اجتماعی</a:t>
            </a:r>
            <a:endParaRPr lang="en-US" b="1"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383357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latin typeface="Calibri" panose="020F0502020204030204" pitchFamily="34" charset="0"/>
                <a:ea typeface="Calibri" panose="020F0502020204030204" pitchFamily="34" charset="0"/>
              </a:rPr>
              <a:t>ترس از مدرسه چیست؟</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fontScale="92500" lnSpcReduction="20000"/>
          </a:bodyPr>
          <a:lstStyle/>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اضطراب </a:t>
            </a:r>
            <a:r>
              <a:rPr lang="fa-IR" dirty="0">
                <a:latin typeface="Calibri" panose="020F0502020204030204" pitchFamily="34" charset="0"/>
                <a:ea typeface="Calibri" panose="020F0502020204030204" pitchFamily="34" charset="0"/>
                <a:cs typeface="Arial" panose="020B0604020202020204" pitchFamily="34" charset="0"/>
              </a:rPr>
              <a:t>جدایی یک موضوع کاملا طبیعی است و معمولا با گذر زمان، فضای شخصی دادن به کودک، تمرین استقلال و در نهایت استقلال رو به رشد کودکان، به تدریج از بین می رود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اما مواقعی وجود دارد که این اضطراب جدایی بیش از آنچه معمول است طولانی می شود و نگرانی های جدی تری به بار می آورد. همین اضطراب جدایی تداوم یافته در برخی از کودکان ترس طولانی مدت از رفتن به مدرسه ایجاد می کند که می تواند از نظر جسمی و عاطفی بر آنها تأثیر بگذارد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این واهمه اغلب «اختلال اجتناب از رفتن به مدرسه»، «امتناع از مدرسه»، یا «فوبیای مدرسه» نامیده می شود. در برخی موارد، این ترس، نگرانی و اضطراب در صورت عدم درمان می تواند منجر به رفتارهای ناسازگارانه ی قابل توجهی بشود. «آگاهی» اولین قدم برای تسلط بر این نگرانی ها است</a:t>
            </a:r>
            <a:r>
              <a:rPr lang="en-US" dirty="0">
                <a:latin typeface="Calibri" panose="020F0502020204030204" pitchFamily="34" charset="0"/>
                <a:ea typeface="Calibri" panose="020F0502020204030204" pitchFamily="34" charset="0"/>
                <a:cs typeface="Arial" panose="020B0604020202020204" pitchFamily="34" charset="0"/>
              </a:rPr>
              <a:t>.</a:t>
            </a:r>
          </a:p>
          <a:p>
            <a:endParaRPr lang="fa-IR" dirty="0"/>
          </a:p>
        </p:txBody>
      </p:sp>
    </p:spTree>
    <p:extLst>
      <p:ext uri="{BB962C8B-B14F-4D97-AF65-F5344CB8AC3E}">
        <p14:creationId xmlns:p14="http://schemas.microsoft.com/office/powerpoint/2010/main" val="102550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1" dirty="0">
                <a:solidFill>
                  <a:prstClr val="black">
                    <a:lumMod val="85000"/>
                    <a:lumOff val="15000"/>
                  </a:prstClr>
                </a:solidFill>
                <a:latin typeface="Calibri" panose="020F0502020204030204" pitchFamily="34" charset="0"/>
                <a:ea typeface="Calibri" panose="020F0502020204030204" pitchFamily="34" charset="0"/>
              </a:rPr>
              <a:t>فرار از مدرسه به</a:t>
            </a:r>
            <a:r>
              <a:rPr lang="en-US" sz="4000" b="1" dirty="0">
                <a:solidFill>
                  <a:prstClr val="black">
                    <a:lumMod val="85000"/>
                    <a:lumOff val="15000"/>
                  </a:prstClr>
                </a:solidFill>
                <a:latin typeface="Calibri" panose="020F0502020204030204" pitchFamily="34" charset="0"/>
                <a:ea typeface="Calibri" panose="020F0502020204030204" pitchFamily="34" charset="0"/>
              </a:rPr>
              <a:t> </a:t>
            </a:r>
            <a:r>
              <a:rPr lang="fa-IR" sz="4000" b="1" dirty="0">
                <a:solidFill>
                  <a:prstClr val="black">
                    <a:lumMod val="85000"/>
                    <a:lumOff val="15000"/>
                  </a:prstClr>
                </a:solidFill>
                <a:latin typeface="Calibri" panose="020F0502020204030204" pitchFamily="34" charset="0"/>
                <a:ea typeface="Calibri" panose="020F0502020204030204" pitchFamily="34" charset="0"/>
              </a:rPr>
              <a:t>خاطر فوبياي مدرسه</a:t>
            </a:r>
            <a:r>
              <a:rPr lang="en-US" sz="4000"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
            </a:r>
            <a:br>
              <a:rPr lang="en-US" sz="4000"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lstStyle/>
          <a:p>
            <a:pPr>
              <a:lnSpc>
                <a:spcPct val="107000"/>
              </a:lnSpc>
              <a:spcAft>
                <a:spcPts val="800"/>
              </a:spcAft>
            </a:pPr>
            <a:r>
              <a:rPr lang="fa-IR" u="sng" dirty="0">
                <a:latin typeface="Calibri" panose="020F0502020204030204" pitchFamily="34" charset="0"/>
                <a:ea typeface="Calibri" panose="020F0502020204030204" pitchFamily="34" charset="0"/>
                <a:cs typeface="Arial" panose="020B0604020202020204" pitchFamily="34" charset="0"/>
              </a:rPr>
              <a:t>فرار از مدرسه </a:t>
            </a:r>
            <a:r>
              <a:rPr lang="fa-IR" dirty="0">
                <a:latin typeface="Calibri" panose="020F0502020204030204" pitchFamily="34" charset="0"/>
                <a:ea typeface="Calibri" panose="020F0502020204030204" pitchFamily="34" charset="0"/>
                <a:cs typeface="Arial" panose="020B0604020202020204" pitchFamily="34" charset="0"/>
              </a:rPr>
              <a:t>یکی از مشکلات جدی است که والدین و معلمان با آن مواجه هستند. دانش آموز فراری همیشه به دنبال مکانی برای دور ماندن می گردد و این مکان ها در بسیاری از موارد از نظر اجتماعی یا اخلاقی سالم نیستند، بنابراین یک دانش آموز خود را در میان حوادث عجیب و غریب می بیند. فرار از مدرسه نشان دهنده ی ناتوانی دانش آموزان در سازگاری با محیط مدرسه است</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471005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latin typeface="Calibri" panose="020F0502020204030204" pitchFamily="34" charset="0"/>
                <a:ea typeface="Calibri" panose="020F0502020204030204" pitchFamily="34" charset="0"/>
              </a:rPr>
              <a:t>علل بروز اختلال ترس از مدرسه</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fontScale="92500" lnSpcReduction="10000"/>
          </a:bodyPr>
          <a:lstStyle/>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مطالعات </a:t>
            </a:r>
            <a:r>
              <a:rPr lang="fa-IR" dirty="0">
                <a:latin typeface="Calibri" panose="020F0502020204030204" pitchFamily="34" charset="0"/>
                <a:ea typeface="Calibri" panose="020F0502020204030204" pitchFamily="34" charset="0"/>
                <a:cs typeface="Arial" panose="020B0604020202020204" pitchFamily="34" charset="0"/>
              </a:rPr>
              <a:t>درباره ی </a:t>
            </a:r>
            <a:r>
              <a:rPr lang="fa-IR" b="1" dirty="0">
                <a:latin typeface="Calibri" panose="020F0502020204030204" pitchFamily="34" charset="0"/>
                <a:ea typeface="Calibri" panose="020F0502020204030204" pitchFamily="34" charset="0"/>
                <a:cs typeface="Arial" panose="020B0604020202020204" pitchFamily="34" charset="0"/>
              </a:rPr>
              <a:t>علل بروز اختلال ترس از مدرسه</a:t>
            </a:r>
            <a:r>
              <a:rPr lang="fa-IR" dirty="0">
                <a:latin typeface="Calibri" panose="020F0502020204030204" pitchFamily="34" charset="0"/>
                <a:ea typeface="Calibri" panose="020F0502020204030204" pitchFamily="34" charset="0"/>
                <a:cs typeface="Arial" panose="020B0604020202020204" pitchFamily="34" charset="0"/>
              </a:rPr>
              <a:t> نشان می دهد که پنج عامل اصلی مرتبط با رفتار امتناع از مدرسه وجود دارد</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عوامل تحصیلی</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اضطراب</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افسردگی</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عوامل خانوادگی</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متغیرهای اجتماعی</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186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latin typeface="Calibri" panose="020F0502020204030204" pitchFamily="34" charset="0"/>
                <a:ea typeface="Calibri" panose="020F0502020204030204" pitchFamily="34" charset="0"/>
              </a:rPr>
              <a:t>علل بروز اختلال ترس از مدرسه</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fontScale="62500" lnSpcReduction="20000"/>
          </a:bodyPr>
          <a:lstStyle/>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با </a:t>
            </a:r>
            <a:r>
              <a:rPr lang="fa-IR" dirty="0">
                <a:latin typeface="Calibri" panose="020F0502020204030204" pitchFamily="34" charset="0"/>
                <a:ea typeface="Calibri" panose="020F0502020204030204" pitchFamily="34" charset="0"/>
                <a:cs typeface="Arial" panose="020B0604020202020204" pitchFamily="34" charset="0"/>
              </a:rPr>
              <a:t>در نظر گرفتن این موارد، زمانی که کودکی از رفتن به مدرسه می ترسد، والدین باید مسائل زیربنایی ای را که ممکن است در آن رفتار نقش داشته باشد، در نظر بگیرند، مانند</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هدف قلدری قرار گرفتن یا مسخره شدن در مدرسه</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تغییرات در زندگی خانوادگی مانند نقل مکان، طلاق، مرگ، یا یک رویداد بالقوه ی آسیب زا</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ترس از عملکرد ضعیف در مدرسه و نمرات بد (شکست تحصیلی</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ترس از روابط منفی با معلم یا همسالان</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داشتن والدین خوش نیت اما بیش از حد محافظ</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ترس واقعی یا خیالی از تمسخر یا تنبیه در مدرسه</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اضطراب اجتماعی یا کمرویی</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انتقال، مانند نقل مکان به مدرسه ی جدید، رفتن به کلاس های مختلف و شروع کلاس های </a:t>
            </a:r>
            <a:r>
              <a:rPr lang="fa-IR" dirty="0" smtClean="0">
                <a:latin typeface="Calibri" panose="020F0502020204030204" pitchFamily="34" charset="0"/>
                <a:ea typeface="Calibri" panose="020F0502020204030204" pitchFamily="34" charset="0"/>
                <a:cs typeface="Arial" panose="020B0604020202020204" pitchFamily="34" charset="0"/>
              </a:rPr>
              <a:t>جدید</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5711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دانش آموزانی که با این مشکل دست و پنجه نرم می کنند معمولا بیش از یک هفته یا گاهی حتی تا چند ماه از رفتن به مدرسه اجتناب می کنند و در این مدت مدام از علائمی مانند دل درد، سردرد، خستگی و سرگیجه شکایت دارند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هراس از مدرسه معمولا در آغاز هر سال تحصیلی یا پس از تعطیلات طولانی به اوج خود می رسد و اضطراب در وجود برخی از دانش آموزان به ترسی بی جهت و ناگهانی مبدل می شود که از آن به عنوان محافظی در برابر موقعیت ناراحت کننده استفاده می کنند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از آنجایی که بسیاری از والدین با ریشه های این اختلال و نحوه ی مواجهه با علائم آن آشنا نیستند، رفتار فرزندانشان را نوعی بازی تلقی می کنند و با عصبانیت به مقابله با رفتار عجیب او می پردازند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400353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latin typeface="Calibri" panose="020F0502020204030204" pitchFamily="34" charset="0"/>
                <a:ea typeface="Calibri" panose="020F0502020204030204" pitchFamily="34" charset="0"/>
              </a:rPr>
              <a:t>عوامل منجر به فرار دانش آموزان از مدرسه</a:t>
            </a:r>
            <a:endParaRPr lang="fa-IR" dirty="0"/>
          </a:p>
        </p:txBody>
      </p:sp>
      <p:sp>
        <p:nvSpPr>
          <p:cNvPr id="3" name="Content Placeholder 2"/>
          <p:cNvSpPr>
            <a:spLocks noGrp="1"/>
          </p:cNvSpPr>
          <p:nvPr>
            <p:ph idx="1"/>
          </p:nvPr>
        </p:nvSpPr>
        <p:spPr/>
        <p:txBody>
          <a:bodyPr>
            <a:normAutofit fontScale="70000" lnSpcReduction="20000"/>
          </a:bodyPr>
          <a:lstStyle/>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 </a:t>
            </a:r>
            <a:r>
              <a:rPr lang="fa-IR" b="1" dirty="0" smtClean="0">
                <a:latin typeface="Calibri" panose="020F0502020204030204" pitchFamily="34" charset="0"/>
                <a:ea typeface="Calibri" panose="020F0502020204030204" pitchFamily="34" charset="0"/>
                <a:cs typeface="Arial" panose="020B0604020202020204" pitchFamily="34" charset="0"/>
              </a:rPr>
              <a:t>الف- </a:t>
            </a:r>
            <a:r>
              <a:rPr lang="fa-IR" b="1" dirty="0">
                <a:latin typeface="Calibri" panose="020F0502020204030204" pitchFamily="34" charset="0"/>
                <a:ea typeface="Calibri" panose="020F0502020204030204" pitchFamily="34" charset="0"/>
                <a:cs typeface="Arial" panose="020B0604020202020204" pitchFamily="34" charset="0"/>
              </a:rPr>
              <a:t>عوامل محیطی در مدرسه</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رابطه ی معلم و دانش آموز در جهت دهی کودکان به سمت مدرسه بسیار مهم است، اما اگر این رابطه بد باشد باعث فرار آنها از مدرسه می شود. دلیل آن ممکن است ناتوانی معلمان در درک مشکلات دانش آموزان، فقدان نگاه مهربانانه به آنها و توسل به تنبیه </a:t>
            </a:r>
            <a:r>
              <a:rPr lang="fa-IR" dirty="0" smtClean="0">
                <a:latin typeface="Calibri" panose="020F0502020204030204" pitchFamily="34" charset="0"/>
                <a:ea typeface="Calibri" panose="020F0502020204030204" pitchFamily="34" charset="0"/>
                <a:cs typeface="Arial" panose="020B0604020202020204" pitchFamily="34" charset="0"/>
              </a:rPr>
              <a:t>وگاهي تمسخردوستان </a:t>
            </a:r>
            <a:r>
              <a:rPr lang="fa-IR" dirty="0">
                <a:latin typeface="Calibri" panose="020F0502020204030204" pitchFamily="34" charset="0"/>
                <a:ea typeface="Calibri" panose="020F0502020204030204" pitchFamily="34" charset="0"/>
                <a:cs typeface="Arial" panose="020B0604020202020204" pitchFamily="34" charset="0"/>
              </a:rPr>
              <a:t>به جای کمک به آنها برای رهایی از مشکلات باشد</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روابط متقابل دانش آموزان بر تمایل آنها به حضور در مدرسه اثر مثبت و منفی می گذارد. مثلا عواملی مثل قلدری، زورگویی، تمسخر و تحقیر می تواند منجر به بروز رفتارهایی با رویکرد فرار از مدرسه شود</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فلسفه تربیتی ای که مدرسه از آن پیروی می کند، نقش مهمی در ترغیب دانش آموزان به مدرسه یا فرار از آن دارد</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نوع آزمون و شدت تکلیف</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فضای عمومی مدرسه که در صورت حاکم شدن فضای آزاد برای نظرخواهی از دانش آموزان و مدارا در سازگاری دانش آموزان تاثیر بسزایی دارد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22592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latin typeface="Calibri" panose="020F0502020204030204" pitchFamily="34" charset="0"/>
                <a:ea typeface="Calibri" panose="020F0502020204030204" pitchFamily="34" charset="0"/>
              </a:rPr>
              <a:t>درمان فوبیای مدرسه</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lnSpcReduction="10000"/>
          </a:bodyPr>
          <a:lstStyle/>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درمان </a:t>
            </a:r>
            <a:r>
              <a:rPr lang="fa-IR" dirty="0">
                <a:latin typeface="Calibri" panose="020F0502020204030204" pitchFamily="34" charset="0"/>
                <a:ea typeface="Calibri" panose="020F0502020204030204" pitchFamily="34" charset="0"/>
                <a:cs typeface="Arial" panose="020B0604020202020204" pitchFamily="34" charset="0"/>
              </a:rPr>
              <a:t>فوبیای مدرسه نیازمند درمان های حرفه ای بوده و والدین نمی توانند این مشکل را برطرف کنند. مدرسه و مشاور </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می توانند با تکنیک</a:t>
            </a:r>
            <a:r>
              <a:rPr lang="en-US" dirty="0">
                <a:latin typeface="Calibri" panose="020F0502020204030204" pitchFamily="34" charset="0"/>
                <a:ea typeface="Calibri" panose="020F0502020204030204" pitchFamily="34" charset="0"/>
                <a:cs typeface="Arial" panose="020B0604020202020204" pitchFamily="34" charset="0"/>
              </a:rPr>
              <a:t> </a:t>
            </a:r>
            <a:r>
              <a:rPr lang="fa-IR" dirty="0">
                <a:latin typeface="Calibri" panose="020F0502020204030204" pitchFamily="34" charset="0"/>
                <a:ea typeface="Calibri" panose="020F0502020204030204" pitchFamily="34" charset="0"/>
                <a:cs typeface="Arial" panose="020B0604020202020204" pitchFamily="34" charset="0"/>
              </a:rPr>
              <a:t>به مشکلات زیر پی ببرد</a:t>
            </a:r>
            <a:r>
              <a:rPr lang="en-US" dirty="0">
                <a:latin typeface="Calibri" panose="020F0502020204030204" pitchFamily="34" charset="0"/>
                <a:ea typeface="Calibri" panose="020F0502020204030204" pitchFamily="34" charset="0"/>
                <a:cs typeface="Arial" panose="020B0604020202020204" pitchFamily="34" charset="0"/>
              </a:rPr>
              <a:t>:</a:t>
            </a:r>
            <a:br>
              <a:rPr lang="en-US" dirty="0">
                <a:latin typeface="Calibri" panose="020F0502020204030204" pitchFamily="34" charset="0"/>
                <a:ea typeface="Calibri" panose="020F0502020204030204" pitchFamily="34" charset="0"/>
                <a:cs typeface="Arial" panose="020B0604020202020204" pitchFamily="34" charset="0"/>
              </a:rPr>
            </a:br>
            <a:r>
              <a:rPr lang="en-US" dirty="0">
                <a:latin typeface="Calibri" panose="020F0502020204030204" pitchFamily="34" charset="0"/>
                <a:ea typeface="Calibri" panose="020F0502020204030204" pitchFamily="34" charset="0"/>
                <a:cs typeface="Arial" panose="020B0604020202020204" pitchFamily="34" charset="0"/>
              </a:rPr>
              <a:t>– </a:t>
            </a:r>
            <a:r>
              <a:rPr lang="fa-IR" dirty="0">
                <a:latin typeface="Calibri" panose="020F0502020204030204" pitchFamily="34" charset="0"/>
                <a:ea typeface="Calibri" panose="020F0502020204030204" pitchFamily="34" charset="0"/>
                <a:cs typeface="Arial" panose="020B0604020202020204" pitchFamily="34" charset="0"/>
              </a:rPr>
              <a:t>تشخیص مشکلات اضطراب و </a:t>
            </a:r>
            <a:r>
              <a:rPr lang="fa-IR"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2"/>
              </a:rPr>
              <a:t>استرس در </a:t>
            </a:r>
            <a:r>
              <a:rPr lang="fa-IR" u="sng" dirty="0" smtClean="0">
                <a:solidFill>
                  <a:srgbClr val="0563C1"/>
                </a:solidFill>
                <a:latin typeface="Calibri" panose="020F0502020204030204" pitchFamily="34" charset="0"/>
                <a:ea typeface="Calibri" panose="020F0502020204030204" pitchFamily="34" charset="0"/>
                <a:cs typeface="Arial" panose="020B0604020202020204" pitchFamily="34" charset="0"/>
              </a:rPr>
              <a:t>دانش آموز</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r>
              <a:rPr lang="en-US" dirty="0">
                <a:latin typeface="Calibri" panose="020F0502020204030204" pitchFamily="34" charset="0"/>
                <a:ea typeface="Calibri" panose="020F0502020204030204" pitchFamily="34" charset="0"/>
                <a:cs typeface="Arial" panose="020B0604020202020204" pitchFamily="34" charset="0"/>
              </a:rPr>
              <a:t>– </a:t>
            </a:r>
            <a:r>
              <a:rPr lang="fa-IR" dirty="0">
                <a:latin typeface="Calibri" panose="020F0502020204030204" pitchFamily="34" charset="0"/>
                <a:ea typeface="Calibri" panose="020F0502020204030204" pitchFamily="34" charset="0"/>
                <a:cs typeface="Arial" panose="020B0604020202020204" pitchFamily="34" charset="0"/>
              </a:rPr>
              <a:t>مشکلاتی مانند قلدری کردن </a:t>
            </a:r>
            <a:r>
              <a:rPr lang="fa-IR" u="sng" dirty="0">
                <a:solidFill>
                  <a:srgbClr val="0563C1"/>
                </a:solidFill>
                <a:latin typeface="Calibri" panose="020F0502020204030204" pitchFamily="34" charset="0"/>
                <a:ea typeface="Calibri" panose="020F0502020204030204" pitchFamily="34" charset="0"/>
                <a:cs typeface="Arial" panose="020B0604020202020204" pitchFamily="34" charset="0"/>
              </a:rPr>
              <a:t>دانش </a:t>
            </a:r>
            <a:r>
              <a:rPr lang="fa-IR" u="sng" dirty="0" smtClean="0">
                <a:solidFill>
                  <a:srgbClr val="0563C1"/>
                </a:solidFill>
                <a:latin typeface="Calibri" panose="020F0502020204030204" pitchFamily="34" charset="0"/>
                <a:ea typeface="Calibri" panose="020F0502020204030204" pitchFamily="34" charset="0"/>
                <a:cs typeface="Arial" panose="020B0604020202020204" pitchFamily="34" charset="0"/>
              </a:rPr>
              <a:t>آموز</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r>
              <a:rPr lang="en-US" dirty="0">
                <a:latin typeface="Calibri" panose="020F0502020204030204" pitchFamily="34" charset="0"/>
                <a:ea typeface="Calibri" panose="020F0502020204030204" pitchFamily="34" charset="0"/>
                <a:cs typeface="Arial" panose="020B0604020202020204" pitchFamily="34" charset="0"/>
              </a:rPr>
              <a:t>– </a:t>
            </a:r>
            <a:r>
              <a:rPr lang="fa-IR" dirty="0">
                <a:latin typeface="Calibri" panose="020F0502020204030204" pitchFamily="34" charset="0"/>
                <a:ea typeface="Calibri" panose="020F0502020204030204" pitchFamily="34" charset="0"/>
                <a:cs typeface="Arial" panose="020B0604020202020204" pitchFamily="34" charset="0"/>
              </a:rPr>
              <a:t>میزان سختی موارد آموزشی</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r>
              <a:rPr lang="en-US" dirty="0">
                <a:latin typeface="Calibri" panose="020F0502020204030204" pitchFamily="34" charset="0"/>
                <a:ea typeface="Calibri" panose="020F0502020204030204" pitchFamily="34" charset="0"/>
                <a:cs typeface="Arial" panose="020B0604020202020204" pitchFamily="34" charset="0"/>
              </a:rPr>
              <a:t>– </a:t>
            </a:r>
            <a:r>
              <a:rPr lang="fa-IR" dirty="0">
                <a:latin typeface="Calibri" panose="020F0502020204030204" pitchFamily="34" charset="0"/>
                <a:ea typeface="Calibri" panose="020F0502020204030204" pitchFamily="34" charset="0"/>
                <a:cs typeface="Arial" panose="020B0604020202020204" pitchFamily="34" charset="0"/>
              </a:rPr>
              <a:t>مشکلات خانوادگی و مشاجرات درون خانواده</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r>
              <a:rPr lang="en-US" dirty="0">
                <a:latin typeface="Calibri" panose="020F0502020204030204" pitchFamily="34" charset="0"/>
                <a:ea typeface="Calibri" panose="020F0502020204030204" pitchFamily="34" charset="0"/>
                <a:cs typeface="Arial" panose="020B0604020202020204" pitchFamily="34" charset="0"/>
              </a:rPr>
              <a:t>– </a:t>
            </a:r>
            <a:r>
              <a:rPr lang="fa-IR" dirty="0">
                <a:latin typeface="Calibri" panose="020F0502020204030204" pitchFamily="34" charset="0"/>
                <a:ea typeface="Calibri" panose="020F0502020204030204" pitchFamily="34" charset="0"/>
                <a:cs typeface="Arial" panose="020B0604020202020204" pitchFamily="34" charset="0"/>
              </a:rPr>
              <a:t>بررسی وجود مشکل شدید روانی</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536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فوبيا</a:t>
            </a:r>
            <a:endParaRPr lang="fa-IR" dirty="0"/>
          </a:p>
        </p:txBody>
      </p:sp>
      <p:sp>
        <p:nvSpPr>
          <p:cNvPr id="3" name="Content Placeholder 2"/>
          <p:cNvSpPr>
            <a:spLocks noGrp="1"/>
          </p:cNvSpPr>
          <p:nvPr>
            <p:ph idx="1"/>
          </p:nvPr>
        </p:nvSpPr>
        <p:spPr/>
        <p:txBody>
          <a:bodyPr>
            <a:normAutofit lnSpcReduction="10000"/>
          </a:bodyPr>
          <a:lstStyle/>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فوبیا یک ترس طولانی مدت، غیرقابل کنترل، غیرمنطقی و پایدار از یک شی، موقعیت یا فعالیت خاص است که معمولا با موقعیت تناسب ندارد. ترس ناشی از فوبیا معمولا از نظر اطرافیان بی‌مورد یا حتی خنده‌دار به نظر می‌رسد و نسبت به موارد بدون خطر اتفاق می‌افتد. این نکته کلید تشخیص فوبیا از ترس‌های معمولی است. نکته دیگر این است که حتی با وجود اینکه کودک می‌داند یا درک می‌کند موضوع مورد نظر ترس ندارد، قادر به کنترل علائم و ترس شدید خود نیست. از طرفی نکته مهم در مورد </a:t>
            </a:r>
            <a:r>
              <a:rPr lang="fa-IR" b="1" dirty="0">
                <a:latin typeface="Calibri" panose="020F0502020204030204" pitchFamily="34" charset="0"/>
                <a:ea typeface="Calibri" panose="020F0502020204030204" pitchFamily="34" charset="0"/>
                <a:cs typeface="Arial" panose="020B0604020202020204" pitchFamily="34" charset="0"/>
              </a:rPr>
              <a:t>فوبی کودکان </a:t>
            </a:r>
            <a:r>
              <a:rPr lang="fa-IR" dirty="0">
                <a:latin typeface="Calibri" panose="020F0502020204030204" pitchFamily="34" charset="0"/>
                <a:ea typeface="Calibri" panose="020F0502020204030204" pitchFamily="34" charset="0"/>
                <a:cs typeface="Arial" panose="020B0604020202020204" pitchFamily="34" charset="0"/>
              </a:rPr>
              <a:t>این است که آن‌ها قادر به تشخیص موقعیت واقعی از غیر واقعی نیستند و ممکن است ذهن آن‌ها دائما مشغول موضوع باشد</a:t>
            </a:r>
            <a:r>
              <a:rPr lang="en-US" dirty="0">
                <a:latin typeface="Calibri" panose="020F0502020204030204" pitchFamily="34" charset="0"/>
                <a:ea typeface="Calibri" panose="020F0502020204030204" pitchFamily="34" charset="0"/>
                <a:cs typeface="Arial" panose="020B0604020202020204" pitchFamily="34" charset="0"/>
              </a:rPr>
              <a:t>.</a:t>
            </a:r>
          </a:p>
          <a:p>
            <a:endParaRPr lang="fa-IR" dirty="0"/>
          </a:p>
        </p:txBody>
      </p:sp>
    </p:spTree>
    <p:extLst>
      <p:ext uri="{BB962C8B-B14F-4D97-AF65-F5344CB8AC3E}">
        <p14:creationId xmlns:p14="http://schemas.microsoft.com/office/powerpoint/2010/main" val="2887832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مداخله</a:t>
            </a:r>
            <a:endParaRPr lang="fa-IR" dirty="0"/>
          </a:p>
        </p:txBody>
      </p:sp>
      <p:sp>
        <p:nvSpPr>
          <p:cNvPr id="3" name="Content Placeholder 2"/>
          <p:cNvSpPr>
            <a:spLocks noGrp="1"/>
          </p:cNvSpPr>
          <p:nvPr>
            <p:ph idx="1"/>
          </p:nvPr>
        </p:nvSpPr>
        <p:spPr/>
        <p:txBody>
          <a:bodyPr>
            <a:normAutofit fontScale="92500" lnSpcReduction="10000"/>
          </a:bodyPr>
          <a:lstStyle/>
          <a:p>
            <a:pPr>
              <a:lnSpc>
                <a:spcPct val="107000"/>
              </a:lnSpc>
              <a:spcAft>
                <a:spcPts val="800"/>
              </a:spcAft>
            </a:pPr>
            <a:r>
              <a:rPr lang="fa-IR" b="1" dirty="0" smtClean="0">
                <a:latin typeface="Calibri" panose="020F0502020204030204" pitchFamily="34" charset="0"/>
                <a:ea typeface="Calibri" panose="020F0502020204030204" pitchFamily="34" charset="0"/>
                <a:cs typeface="Arial" panose="020B0604020202020204" pitchFamily="34" charset="0"/>
              </a:rPr>
              <a:t>والد محور:</a:t>
            </a:r>
          </a:p>
          <a:p>
            <a:pPr>
              <a:lnSpc>
                <a:spcPct val="107000"/>
              </a:lnSpc>
              <a:spcAft>
                <a:spcPts val="800"/>
              </a:spcAft>
            </a:pPr>
            <a:r>
              <a:rPr lang="fa-IR" b="1" dirty="0" smtClean="0">
                <a:latin typeface="Calibri" panose="020F0502020204030204" pitchFamily="34" charset="0"/>
                <a:ea typeface="Calibri" panose="020F0502020204030204" pitchFamily="34" charset="0"/>
                <a:cs typeface="Arial" panose="020B0604020202020204" pitchFamily="34" charset="0"/>
              </a:rPr>
              <a:t>پدر و مادر بدقولی نکنند</a:t>
            </a:r>
            <a:r>
              <a:rPr lang="en-US" b="1" dirty="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درست در زمانی که قول داده اید، به دنبال فرزندتان می روید در مدرسه یا مهدکودک حاضر شوید. این کار باعث می شود که روز بعد راحت تر به مدرسه برود و مطمئن باشد که شما می آیید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b="1" dirty="0">
                <a:latin typeface="Calibri" panose="020F0502020204030204" pitchFamily="34" charset="0"/>
                <a:ea typeface="Calibri" panose="020F0502020204030204" pitchFamily="34" charset="0"/>
                <a:cs typeface="Arial" panose="020B0604020202020204" pitchFamily="34" charset="0"/>
              </a:rPr>
              <a:t>در مورد دلیل </a:t>
            </a:r>
            <a:r>
              <a:rPr lang="fa-IR" b="1" dirty="0" smtClean="0">
                <a:latin typeface="Calibri" panose="020F0502020204030204" pitchFamily="34" charset="0"/>
                <a:ea typeface="Calibri" panose="020F0502020204030204" pitchFamily="34" charset="0"/>
                <a:cs typeface="Arial" panose="020B0604020202020204" pitchFamily="34" charset="0"/>
              </a:rPr>
              <a:t>فرزند </a:t>
            </a:r>
            <a:r>
              <a:rPr lang="fa-IR" b="1" dirty="0">
                <a:latin typeface="Calibri" panose="020F0502020204030204" pitchFamily="34" charset="0"/>
                <a:ea typeface="Calibri" panose="020F0502020204030204" pitchFamily="34" charset="0"/>
                <a:cs typeface="Arial" panose="020B0604020202020204" pitchFamily="34" charset="0"/>
              </a:rPr>
              <a:t>برای ترس از مدرسه با پرسنل </a:t>
            </a:r>
            <a:r>
              <a:rPr lang="fa-IR" b="1" dirty="0" smtClean="0">
                <a:latin typeface="Calibri" panose="020F0502020204030204" pitchFamily="34" charset="0"/>
                <a:ea typeface="Calibri" panose="020F0502020204030204" pitchFamily="34" charset="0"/>
                <a:cs typeface="Arial" panose="020B0604020202020204" pitchFamily="34" charset="0"/>
              </a:rPr>
              <a:t>\ معلم و...حرف </a:t>
            </a:r>
            <a:r>
              <a:rPr lang="fa-IR" b="1" dirty="0">
                <a:latin typeface="Calibri" panose="020F0502020204030204" pitchFamily="34" charset="0"/>
                <a:ea typeface="Calibri" panose="020F0502020204030204" pitchFamily="34" charset="0"/>
                <a:cs typeface="Arial" panose="020B0604020202020204" pitchFamily="34" charset="0"/>
              </a:rPr>
              <a:t>بزنید</a:t>
            </a:r>
            <a:r>
              <a:rPr lang="en-US" b="1" dirty="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با مدیر، مربی و ناظم مدرسه حرف بزنید. شاید آنها بتوانند دلیل عدم علاقه کودک به مدرسه را حدس بزنند یا اطلاعات بهتری به شما بدهند. همکاری و حمایت آنها را جلب کنید</a:t>
            </a:r>
            <a:r>
              <a:rPr lang="en-US" dirty="0">
                <a:latin typeface="Calibri" panose="020F0502020204030204" pitchFamily="34" charset="0"/>
                <a:ea typeface="Calibri" panose="020F0502020204030204" pitchFamily="34" charset="0"/>
                <a:cs typeface="Arial" panose="020B0604020202020204" pitchFamily="34" charset="0"/>
              </a:rPr>
              <a:t>.</a:t>
            </a:r>
          </a:p>
          <a:p>
            <a:endParaRPr lang="fa-IR" dirty="0"/>
          </a:p>
        </p:txBody>
      </p:sp>
    </p:spTree>
    <p:extLst>
      <p:ext uri="{BB962C8B-B14F-4D97-AF65-F5344CB8AC3E}">
        <p14:creationId xmlns:p14="http://schemas.microsoft.com/office/powerpoint/2010/main" val="3190823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7500" lnSpcReduction="20000"/>
          </a:bodyPr>
          <a:lstStyle/>
          <a:p>
            <a:pPr>
              <a:lnSpc>
                <a:spcPct val="107000"/>
              </a:lnSpc>
              <a:spcAft>
                <a:spcPts val="800"/>
              </a:spcAft>
            </a:pPr>
            <a:r>
              <a:rPr lang="fa-IR" b="1" dirty="0">
                <a:latin typeface="Calibri" panose="020F0502020204030204" pitchFamily="34" charset="0"/>
                <a:ea typeface="Calibri" panose="020F0502020204030204" pitchFamily="34" charset="0"/>
                <a:cs typeface="Arial" panose="020B0604020202020204" pitchFamily="34" charset="0"/>
              </a:rPr>
              <a:t>به علائم کودک اشاره نکنید</a:t>
            </a:r>
            <a:r>
              <a:rPr lang="en-US" b="1" dirty="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وقتی حال فرزندتان آنقدر خوب است که از رختخواب بیرون بیاید و از اتاقش خارج شود، نیازی نیست از او در مورد حالش بپرسید. در غیر این صورت، او خیلی سریع علائم خود را بهانه خواهد کرد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b="1" dirty="0">
                <a:latin typeface="Calibri" panose="020F0502020204030204" pitchFamily="34" charset="0"/>
                <a:ea typeface="Calibri" panose="020F0502020204030204" pitchFamily="34" charset="0"/>
                <a:cs typeface="Arial" panose="020B0604020202020204" pitchFamily="34" charset="0"/>
              </a:rPr>
              <a:t>به کودک چیزی بدهید که در طول روز به یاد شما باشد</a:t>
            </a:r>
            <a:r>
              <a:rPr lang="en-US" b="1" dirty="0" smtClean="0">
                <a:latin typeface="Calibri" panose="020F0502020204030204" pitchFamily="34" charset="0"/>
                <a:ea typeface="Calibri" panose="020F0502020204030204" pitchFamily="34" charset="0"/>
                <a:cs typeface="Arial" panose="020B0604020202020204" pitchFamily="34" charset="0"/>
              </a:rPr>
              <a:t>:</a:t>
            </a:r>
            <a:r>
              <a:rPr lang="fa-IR" sz="2500"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 </a:t>
            </a:r>
            <a:r>
              <a:rPr lang="fa-IR" sz="2500" b="1" u="sng"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اگر </a:t>
            </a:r>
            <a:r>
              <a:rPr lang="fa-IR" sz="2500" b="1" u="sng" dirty="0" smtClean="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دچار </a:t>
            </a:r>
            <a:r>
              <a:rPr lang="fa-IR" sz="2500" b="1" u="sng"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اضطراب جدایی </a:t>
            </a:r>
            <a:r>
              <a:rPr lang="fa-IR" sz="2500" b="1" u="sng" dirty="0" smtClean="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است</a:t>
            </a:r>
            <a:endParaRPr lang="en-US" b="1" u="sng"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اگر کودکتان دچار اضطراب جدایی است، با این روش می توانید او را کمی آرام کنید. یکی از روسری هایتان را در کیفش بگذارید و به او بگویید در طول روز هر بار که برای شما دلتنگ شد آن را لمس کند. شما نیز بگویید که یکی از لباس هایش را در تمام طول روز در کنار خودتان خواهید داشت تا به یاد او باشید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اگر کودکتان گفت به این علت نمی خواهد به مهدکودک برود که دلش برای شما تنگ می شود در پاسخ بگویید که دل شما هم برای او تنگ خواهد شد. اما در مورد کارهایی که قرار است او در مهد کودک یا مدرسه انجام دهد نیز هیجان زده هستید و منتظرید که هر بار که به خانه می آید از زبان او بشنوید که چه کارهایی انجام داده اند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227614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62500" lnSpcReduction="20000"/>
          </a:bodyPr>
          <a:lstStyle/>
          <a:p>
            <a:pPr>
              <a:lnSpc>
                <a:spcPct val="107000"/>
              </a:lnSpc>
              <a:spcAft>
                <a:spcPts val="800"/>
              </a:spcAft>
            </a:pPr>
            <a:r>
              <a:rPr lang="fa-IR" b="1" dirty="0" smtClean="0">
                <a:latin typeface="Calibri" panose="020F0502020204030204" pitchFamily="34" charset="0"/>
                <a:ea typeface="Calibri" panose="020F0502020204030204" pitchFamily="34" charset="0"/>
                <a:cs typeface="Arial" panose="020B0604020202020204" pitchFamily="34" charset="0"/>
              </a:rPr>
              <a:t>معلم محور:</a:t>
            </a:r>
          </a:p>
          <a:p>
            <a:pPr>
              <a:lnSpc>
                <a:spcPct val="107000"/>
              </a:lnSpc>
              <a:spcAft>
                <a:spcPts val="800"/>
              </a:spcAft>
            </a:pPr>
            <a:r>
              <a:rPr lang="fa-IR" b="1" dirty="0" smtClean="0">
                <a:latin typeface="Calibri" panose="020F0502020204030204" pitchFamily="34" charset="0"/>
                <a:ea typeface="Calibri" panose="020F0502020204030204" pitchFamily="34" charset="0"/>
                <a:cs typeface="Arial" panose="020B0604020202020204" pitchFamily="34" charset="0"/>
              </a:rPr>
              <a:t>از </a:t>
            </a:r>
            <a:r>
              <a:rPr lang="fa-IR" b="1" dirty="0">
                <a:latin typeface="Calibri" panose="020F0502020204030204" pitchFamily="34" charset="0"/>
                <a:ea typeface="Calibri" panose="020F0502020204030204" pitchFamily="34" charset="0"/>
                <a:cs typeface="Arial" panose="020B0604020202020204" pitchFamily="34" charset="0"/>
              </a:rPr>
              <a:t>روش گام به گام </a:t>
            </a:r>
            <a:endParaRPr lang="en-US" b="1" dirty="0" smtClean="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اگر </a:t>
            </a:r>
            <a:r>
              <a:rPr lang="fa-IR" dirty="0">
                <a:latin typeface="Calibri" panose="020F0502020204030204" pitchFamily="34" charset="0"/>
                <a:ea typeface="Calibri" panose="020F0502020204030204" pitchFamily="34" charset="0"/>
                <a:cs typeface="Arial" panose="020B0604020202020204" pitchFamily="34" charset="0"/>
              </a:rPr>
              <a:t>ترس از مدرسه در فرزند شما به قدری قوی است که نمی توانید آن را کنترل کنید، به تدریج او را با محیط آشتی دهید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برای مثال، یک روز فقط بیدار شود و لباس بپوشد. روز دیگری او را تا در مدرسه ببرید. اگر دوست داشت می تواند وارد مدرسه شود، با به خانه بازگردید. روزهای بعدی کودک یک تا دو ساعت در مدرسه بماند یا فقط کلاس محبوبش را برود. با راهکار گام به گام می توانید کودک را یک روز کامل به مدرسه یا مهدکودک بفرستید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b="1" dirty="0" smtClean="0">
                <a:latin typeface="Calibri" panose="020F0502020204030204" pitchFamily="34" charset="0"/>
                <a:ea typeface="Calibri" panose="020F0502020204030204" pitchFamily="34" charset="0"/>
                <a:cs typeface="Arial" panose="020B0604020202020204" pitchFamily="34" charset="0"/>
              </a:rPr>
              <a:t>مربی </a:t>
            </a:r>
            <a:r>
              <a:rPr lang="fa-IR" b="1" dirty="0">
                <a:latin typeface="Calibri" panose="020F0502020204030204" pitchFamily="34" charset="0"/>
                <a:ea typeface="Calibri" panose="020F0502020204030204" pitchFamily="34" charset="0"/>
                <a:cs typeface="Arial" panose="020B0604020202020204" pitchFamily="34" charset="0"/>
              </a:rPr>
              <a:t>و معلم های مدرسه </a:t>
            </a:r>
            <a:endParaRPr lang="fa-IR" b="1" dirty="0" smtClean="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آنها </a:t>
            </a:r>
            <a:r>
              <a:rPr lang="fa-IR" dirty="0">
                <a:latin typeface="Calibri" panose="020F0502020204030204" pitchFamily="34" charset="0"/>
                <a:ea typeface="Calibri" panose="020F0502020204030204" pitchFamily="34" charset="0"/>
                <a:cs typeface="Arial" panose="020B0604020202020204" pitchFamily="34" charset="0"/>
              </a:rPr>
              <a:t>می توانند در ساعت های کلاس توجه بیشتری به فرزندتان داشته باشند و ماندن او در کلاس را تشویق کنند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b="1" dirty="0" smtClean="0">
                <a:latin typeface="Calibri" panose="020F0502020204030204" pitchFamily="34" charset="0"/>
                <a:ea typeface="Calibri" panose="020F0502020204030204" pitchFamily="34" charset="0"/>
                <a:cs typeface="Arial" panose="020B0604020202020204" pitchFamily="34" charset="0"/>
              </a:rPr>
              <a:t>حل مشکل </a:t>
            </a:r>
            <a:r>
              <a:rPr lang="fa-IR" b="1" dirty="0">
                <a:latin typeface="Calibri" panose="020F0502020204030204" pitchFamily="34" charset="0"/>
                <a:ea typeface="Calibri" panose="020F0502020204030204" pitchFamily="34" charset="0"/>
                <a:cs typeface="Arial" panose="020B0604020202020204" pitchFamily="34" charset="0"/>
              </a:rPr>
              <a:t>قلدری </a:t>
            </a:r>
            <a:r>
              <a:rPr lang="en-US" b="1" dirty="0" smtClean="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شاید لازم باشد مدیر یا معلم تغییراتی را در کلاس و رفتار بچه ها ایجاد کنند تا فشار از روی فرزند شما برداشته شود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092401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62500" lnSpcReduction="20000"/>
          </a:bodyPr>
          <a:lstStyle/>
          <a:p>
            <a:pPr>
              <a:lnSpc>
                <a:spcPct val="107000"/>
              </a:lnSpc>
              <a:spcAft>
                <a:spcPts val="800"/>
              </a:spcAft>
            </a:pPr>
            <a:r>
              <a:rPr lang="fa-IR" b="1" dirty="0" smtClean="0">
                <a:latin typeface="Calibri" panose="020F0502020204030204" pitchFamily="34" charset="0"/>
                <a:ea typeface="Calibri" panose="020F0502020204030204" pitchFamily="34" charset="0"/>
                <a:cs typeface="Arial" panose="020B0604020202020204" pitchFamily="34" charset="0"/>
              </a:rPr>
              <a:t>پرورش استقلال </a:t>
            </a:r>
            <a:r>
              <a:rPr lang="fa-IR" b="1" dirty="0">
                <a:latin typeface="Calibri" panose="020F0502020204030204" pitchFamily="34" charset="0"/>
                <a:ea typeface="Calibri" panose="020F0502020204030204" pitchFamily="34" charset="0"/>
                <a:cs typeface="Arial" panose="020B0604020202020204" pitchFamily="34" charset="0"/>
              </a:rPr>
              <a:t>کودک </a:t>
            </a:r>
            <a:r>
              <a:rPr lang="en-US" b="1" dirty="0" smtClean="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اگر </a:t>
            </a:r>
            <a:r>
              <a:rPr lang="fa-IR" dirty="0" smtClean="0">
                <a:latin typeface="Calibri" panose="020F0502020204030204" pitchFamily="34" charset="0"/>
                <a:ea typeface="Calibri" panose="020F0502020204030204" pitchFamily="34" charset="0"/>
                <a:cs typeface="Arial" panose="020B0604020202020204" pitchFamily="34" charset="0"/>
              </a:rPr>
              <a:t>دچار </a:t>
            </a:r>
            <a:r>
              <a:rPr lang="fa-IR" dirty="0">
                <a:latin typeface="Calibri" panose="020F0502020204030204" pitchFamily="34" charset="0"/>
                <a:ea typeface="Calibri" panose="020F0502020204030204" pitchFamily="34" charset="0"/>
                <a:cs typeface="Arial" panose="020B0604020202020204" pitchFamily="34" charset="0"/>
              </a:rPr>
              <a:t>اضطراب جدایی است، فعالیت هایی را برای او ترتیب ببینید که به تدریج به بازی با دیگر کودکان علاقه مند شود و مدتی از خانه دور بماند. ثبت نام در کلاس های ورزشی، سفال گری، خانه های بازی یا ماندن در خانه اقوام می تواند به او کمک کند که از مادرش دور شود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b="1" dirty="0">
                <a:latin typeface="Calibri" panose="020F0502020204030204" pitchFamily="34" charset="0"/>
                <a:ea typeface="Calibri" panose="020F0502020204030204" pitchFamily="34" charset="0"/>
                <a:cs typeface="Arial" panose="020B0604020202020204" pitchFamily="34" charset="0"/>
              </a:rPr>
              <a:t> تشویق </a:t>
            </a:r>
            <a:r>
              <a:rPr lang="fa-IR" b="1" dirty="0" smtClean="0">
                <a:latin typeface="Calibri" panose="020F0502020204030204" pitchFamily="34" charset="0"/>
                <a:ea typeface="Calibri" panose="020F0502020204030204" pitchFamily="34" charset="0"/>
                <a:cs typeface="Arial" panose="020B0604020202020204" pitchFamily="34" charset="0"/>
              </a:rPr>
              <a:t>کودک به </a:t>
            </a:r>
            <a:r>
              <a:rPr lang="fa-IR" b="1" dirty="0">
                <a:latin typeface="Calibri" panose="020F0502020204030204" pitchFamily="34" charset="0"/>
                <a:ea typeface="Calibri" panose="020F0502020204030204" pitchFamily="34" charset="0"/>
                <a:cs typeface="Arial" panose="020B0604020202020204" pitchFamily="34" charset="0"/>
              </a:rPr>
              <a:t>خاطر دستاوردهای </a:t>
            </a:r>
            <a:r>
              <a:rPr lang="fa-IR" b="1" dirty="0" smtClean="0">
                <a:latin typeface="Calibri" panose="020F0502020204030204" pitchFamily="34" charset="0"/>
                <a:ea typeface="Calibri" panose="020F0502020204030204" pitchFamily="34" charset="0"/>
                <a:cs typeface="Arial" panose="020B0604020202020204" pitchFamily="34" charset="0"/>
              </a:rPr>
              <a:t>کوچکش </a:t>
            </a:r>
            <a:r>
              <a:rPr lang="en-US" b="1" dirty="0" smtClean="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برای به موقع رفتن به مدرسه، ماندن در کلاس و انجام تکالیف به کودک پاداش دهید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b="1" dirty="0">
                <a:latin typeface="Calibri" panose="020F0502020204030204" pitchFamily="34" charset="0"/>
                <a:ea typeface="Calibri" panose="020F0502020204030204" pitchFamily="34" charset="0"/>
                <a:cs typeface="Arial" panose="020B0604020202020204" pitchFamily="34" charset="0"/>
              </a:rPr>
              <a:t>تقویت </a:t>
            </a:r>
            <a:r>
              <a:rPr lang="fa-IR" b="1" dirty="0" smtClean="0">
                <a:latin typeface="Calibri" panose="020F0502020204030204" pitchFamily="34" charset="0"/>
                <a:ea typeface="Calibri" panose="020F0502020204030204" pitchFamily="34" charset="0"/>
                <a:cs typeface="Arial" panose="020B0604020202020204" pitchFamily="34" charset="0"/>
              </a:rPr>
              <a:t>مهارت </a:t>
            </a:r>
            <a:r>
              <a:rPr lang="fa-IR" b="1" dirty="0">
                <a:latin typeface="Calibri" panose="020F0502020204030204" pitchFamily="34" charset="0"/>
                <a:ea typeface="Calibri" panose="020F0502020204030204" pitchFamily="34" charset="0"/>
                <a:cs typeface="Arial" panose="020B0604020202020204" pitchFamily="34" charset="0"/>
              </a:rPr>
              <a:t>های ارتباطی و اعتماد به </a:t>
            </a:r>
            <a:r>
              <a:rPr lang="fa-IR" b="1" dirty="0" smtClean="0">
                <a:latin typeface="Calibri" panose="020F0502020204030204" pitchFamily="34" charset="0"/>
                <a:ea typeface="Calibri" panose="020F0502020204030204" pitchFamily="34" charset="0"/>
                <a:cs typeface="Arial" panose="020B0604020202020204" pitchFamily="34" charset="0"/>
              </a:rPr>
              <a:t>نفس</a:t>
            </a:r>
          </a:p>
          <a:p>
            <a:pPr>
              <a:lnSpc>
                <a:spcPct val="107000"/>
              </a:lnSpc>
              <a:spcAft>
                <a:spcPts val="800"/>
              </a:spcAft>
            </a:pPr>
            <a:r>
              <a:rPr lang="fa-IR" b="1" dirty="0" smtClean="0">
                <a:latin typeface="Calibri" panose="020F0502020204030204" pitchFamily="34" charset="0"/>
                <a:ea typeface="Calibri" panose="020F0502020204030204" pitchFamily="34" charset="0"/>
                <a:cs typeface="Arial" panose="020B0604020202020204" pitchFamily="34" charset="0"/>
              </a:rPr>
              <a:t>معلم و </a:t>
            </a:r>
            <a:r>
              <a:rPr lang="fa-IR" dirty="0" smtClean="0">
                <a:latin typeface="Calibri" panose="020F0502020204030204" pitchFamily="34" charset="0"/>
                <a:ea typeface="Calibri" panose="020F0502020204030204" pitchFamily="34" charset="0"/>
                <a:cs typeface="Arial" panose="020B0604020202020204" pitchFamily="34" charset="0"/>
              </a:rPr>
              <a:t>والدین </a:t>
            </a:r>
            <a:r>
              <a:rPr lang="fa-IR" dirty="0">
                <a:latin typeface="Calibri" panose="020F0502020204030204" pitchFamily="34" charset="0"/>
                <a:ea typeface="Calibri" panose="020F0502020204030204" pitchFamily="34" charset="0"/>
                <a:cs typeface="Arial" panose="020B0604020202020204" pitchFamily="34" charset="0"/>
              </a:rPr>
              <a:t>باید با افزایش اعتماد به نفس و ایجاد فضای ارتباط با همسالان و تشویق فعالیت های گروهی زمینه برطرف شدن ترس از مدرسه را در کودک فراهم کنند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در نهایت خودتان را آماده کنید که عادت کردن به این جدایی روزها و یا حتی هفته ها به طول بیانجامد و در عین حال به خودتان یادآوری کنید که آرام و خوش بین باشید. اگر شما بتوانید از پس این روزهای سخت برآیید، کودکتان به این روند عادت خواهد کرد و جدایی های بعدی خیلی راحت تر خواهد بود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604686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latin typeface="Calibri" panose="020F0502020204030204" pitchFamily="34" charset="0"/>
                <a:ea typeface="Calibri" panose="020F0502020204030204" pitchFamily="34" charset="0"/>
              </a:rPr>
              <a:t>مداخله سطح يك</a:t>
            </a:r>
            <a:br>
              <a:rPr lang="fa-IR" dirty="0" smtClean="0">
                <a:latin typeface="Calibri" panose="020F0502020204030204" pitchFamily="34" charset="0"/>
                <a:ea typeface="Calibri" panose="020F0502020204030204" pitchFamily="34" charset="0"/>
              </a:rPr>
            </a:br>
            <a:r>
              <a:rPr lang="fa-IR" dirty="0" smtClean="0">
                <a:latin typeface="Calibri" panose="020F0502020204030204" pitchFamily="34" charset="0"/>
                <a:ea typeface="Calibri" panose="020F0502020204030204" pitchFamily="34" charset="0"/>
              </a:rPr>
              <a:t>راه </a:t>
            </a:r>
            <a:r>
              <a:rPr lang="fa-IR" dirty="0">
                <a:latin typeface="Calibri" panose="020F0502020204030204" pitchFamily="34" charset="0"/>
                <a:ea typeface="Calibri" panose="020F0502020204030204" pitchFamily="34" charset="0"/>
              </a:rPr>
              <a:t>های مقابله با مشکل فرار از مدرسه</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fontScale="62500" lnSpcReduction="20000"/>
          </a:bodyPr>
          <a:lstStyle/>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هنگام </a:t>
            </a:r>
            <a:r>
              <a:rPr lang="fa-IR" dirty="0">
                <a:latin typeface="Calibri" panose="020F0502020204030204" pitchFamily="34" charset="0"/>
                <a:ea typeface="Calibri" panose="020F0502020204030204" pitchFamily="34" charset="0"/>
                <a:cs typeface="Arial" panose="020B0604020202020204" pitchFamily="34" charset="0"/>
              </a:rPr>
              <a:t>برخورد با دانش آموزان، معلمان باید قوانین کلی زیر را رعایت کنند</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معلمان نباید زیاد در کارهای شخصی دانش آموزان دخالت کنند</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ناتوان نشان دادن بچه ها جایز نیست</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تمسخر دانش آموزان مخصوصا در حضور دیگران جایز نیست</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ظاهر ناتوان، ضعیف و نگران معلمان در برابر دانش آموزان جایز نیست</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عصبانی کردن دانش آموز براي سرگرم كردن خود، امر ناپسندی است</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بحث در مورد رفتار دانش آموزان با اولیای او یا دیگر مسئولین در برابر خود آنها درست نیست</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نباید دانش آموز را از طريق مقايسه با دیگران تحریک به فعالیت کرد</a:t>
            </a:r>
            <a:r>
              <a:rPr lang="en-US"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mj-lt"/>
              <a:buAutoNum type="arabicPeriod"/>
              <a:tabLst>
                <a:tab pos="457200" algn="l"/>
              </a:tabLst>
            </a:pPr>
            <a:r>
              <a:rPr lang="fa-IR" dirty="0">
                <a:latin typeface="Calibri" panose="020F0502020204030204" pitchFamily="34" charset="0"/>
                <a:ea typeface="Calibri" panose="020F0502020204030204" pitchFamily="34" charset="0"/>
                <a:cs typeface="Arial" panose="020B0604020202020204" pitchFamily="34" charset="0"/>
              </a:rPr>
              <a:t>معلمان و مدرسه باید تا حد امکان پاسخگوی نیازهای دانش آموزان باشند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994317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200921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61031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فوبيا</a:t>
            </a:r>
            <a:endParaRPr lang="fa-IR" dirty="0"/>
          </a:p>
        </p:txBody>
      </p:sp>
      <p:sp>
        <p:nvSpPr>
          <p:cNvPr id="3" name="Content Placeholder 2"/>
          <p:cNvSpPr>
            <a:spLocks noGrp="1"/>
          </p:cNvSpPr>
          <p:nvPr>
            <p:ph idx="1"/>
          </p:nvPr>
        </p:nvSpPr>
        <p:spPr/>
        <p:txBody>
          <a:bodyPr/>
          <a:lstStyle/>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فوبیا در کودکان ترس بیش از حد از یک شی یا موقعیت است، ترسی است که حداقل 6 ماه طول می کشد. این یک نوع اختلال اضطرابی است</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فوبیای خاص کودک زمانی که در معرض یک موضوع یا موقعیت خاص قرار می گیرد دچار اضطراب می شود. او از آن شی یا موقعیت دور می ماند، از آن می ترسد، یا با ترس زیادی آن را تحمل می کند که در فعالیت های عادی اختلال ایجاد می کند. برخی از فوبیاهای رایج ترس از حیوانات، حشرات، خون، ارتفاع یا پرواز هستند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83113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فوبيا</a:t>
            </a:r>
            <a:endParaRPr lang="fa-IR" dirty="0"/>
          </a:p>
        </p:txBody>
      </p:sp>
      <p:sp>
        <p:nvSpPr>
          <p:cNvPr id="3" name="Content Placeholder 2"/>
          <p:cNvSpPr>
            <a:spLocks noGrp="1"/>
          </p:cNvSpPr>
          <p:nvPr>
            <p:ph idx="1"/>
          </p:nvPr>
        </p:nvSpPr>
        <p:spPr/>
        <p:txBody>
          <a:bodyPr>
            <a:normAutofit lnSpcReduction="10000"/>
          </a:bodyPr>
          <a:lstStyle/>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فوبیا ترس شدید، غیر منطقی و پایدار از یک جسم، شخص، حیوان یا موقعیت است. این ترس با محرک برانگیزنده آن، متناسب نیست. همه انواع فوبیا در دسته اختلالات اضطرابی قرار می‌گیرند. اگر مبتلا به فوبیا باشید از موقعیتی که در شما هراس ایجاد می‌کند پرهیز می‌کنید. این اجتناب می‌تواند جنبه‌های گسترده ای از زندگی تان را در بر بگیرد و در فعالیت و عملکرد اجتماعی شما مشکل ایجاد کند. </a:t>
            </a:r>
            <a:r>
              <a:rPr lang="fa-IR" dirty="0" smtClean="0">
                <a:latin typeface="Calibri" panose="020F0502020204030204" pitchFamily="34" charset="0"/>
                <a:ea typeface="Calibri" panose="020F0502020204030204" pitchFamily="34" charset="0"/>
                <a:cs typeface="Arial" panose="020B0604020202020204" pitchFamily="34" charset="0"/>
              </a:rPr>
              <a:t>حتی </a:t>
            </a:r>
            <a:r>
              <a:rPr lang="fa-IR" dirty="0">
                <a:latin typeface="Calibri" panose="020F0502020204030204" pitchFamily="34" charset="0"/>
                <a:ea typeface="Calibri" panose="020F0502020204030204" pitchFamily="34" charset="0"/>
                <a:cs typeface="Arial" panose="020B0604020202020204" pitchFamily="34" charset="0"/>
              </a:rPr>
              <a:t>در صورت سعی و تلاش برای باقی ماندن در آن موقعیت، رنج و ناراحتی شدیدی را تحمل خواهید کرد. ممکن است آن قدر به این موضوع اشتغال ذهنی داشته باشید که نتوانید از زندگی و فعالیت‌های خود لذت ببرید. در حالت‌های شدید حتی به کناره گیری از موقعیت‌های اجتماعی، گوشه گیری، انزوا و افسردگی مبتلا می‌شوید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48768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latin typeface="Calibri" panose="020F0502020204030204" pitchFamily="34" charset="0"/>
                <a:ea typeface="Calibri" panose="020F0502020204030204" pitchFamily="34" charset="0"/>
              </a:rPr>
              <a:t>علائم فوبیا یا هراس</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fontScale="62500" lnSpcReduction="20000"/>
          </a:bodyPr>
          <a:lstStyle/>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فوبیاهایی </a:t>
            </a:r>
            <a:r>
              <a:rPr lang="fa-IR" dirty="0">
                <a:latin typeface="Calibri" panose="020F0502020204030204" pitchFamily="34" charset="0"/>
                <a:ea typeface="Calibri" panose="020F0502020204030204" pitchFamily="34" charset="0"/>
                <a:cs typeface="Arial" panose="020B0604020202020204" pitchFamily="34" charset="0"/>
              </a:rPr>
              <a:t>که در دوران کودکی بروز می کند معمولا بین سنین ۵ و ۹ سالگی روی می دهد و به لحاظ دوام کوتاه مدت بوده و خودبخود بدون نیاز به درمان خاص از بین می روند. اما فوبیاهای دوران بزرگسالی پایدار که به ویژه در افراد بیست ساله رخ می دهد تا چندین سال ادامه پیدا می کند. این فوبیاها چنانچه به موقع و کامل درمان نشوند به انواع دیگر بیماری های روحی بخصوص اختلالات اضطرابی، افسردگی و سومصرف مواد تعمیم پیدا می کند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علائم فوبیا از فردی به فرد دیگر متفاوت بوده و به صورت رایج عبارت است از موارد زیر</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احساس بیش از حد ناراحت کننده و دائمی از ترس و اضطراب که بصورت علائم جسمی در فعالیت یا موقعیت های خاص عود کرده و مشاهده می شود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احساسات تجربه شده در فوبیا غیرمنطقی و نامتناسب با عامل ترس و تهدید واقعی می باشد. بطور مثال حضور یک سگ بیمار یا وحشی عاملی تهدید کننده برای همگان به شمار می رود اما در فوبیا عامل ترس می تواند یک سگ آرام و تحت کنترل صاحب او باشد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دوری کردن از یک شی، فعالیت یا موقعیتی که فوبیا را شدت می بخشد. افراد مبتلا به فوبیا آگاهی کامل به ترس بیش از حد خود دارند و از بابت علائمی که بروز می دهند احساس شرم و خجالت خواهند داشت. برای پیشگیری از بروز علائم فوبیا و احساس شرم پس از آن تا جای ممکن از عوامل فعال کننده فوبیا اجتناب می کنند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3094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latin typeface="Calibri" panose="020F0502020204030204" pitchFamily="34" charset="0"/>
                <a:ea typeface="Calibri" panose="020F0502020204030204" pitchFamily="34" charset="0"/>
              </a:rPr>
              <a:t>علائم فیزیکی مرتبط با اضطراب</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lstStyle/>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مانند </a:t>
            </a:r>
            <a:r>
              <a:rPr lang="fa-IR" dirty="0">
                <a:latin typeface="Calibri" panose="020F0502020204030204" pitchFamily="34" charset="0"/>
                <a:ea typeface="Calibri" panose="020F0502020204030204" pitchFamily="34" charset="0"/>
                <a:cs typeface="Arial" panose="020B0604020202020204" pitchFamily="34" charset="0"/>
              </a:rPr>
              <a:t>هر موقعیت مضطرب </a:t>
            </a:r>
            <a:r>
              <a:rPr lang="fa-IR" dirty="0" smtClean="0">
                <a:latin typeface="Calibri" panose="020F0502020204030204" pitchFamily="34" charset="0"/>
                <a:ea typeface="Calibri" panose="020F0502020204030204" pitchFamily="34" charset="0"/>
                <a:cs typeface="Arial" panose="020B0604020202020204" pitchFamily="34" charset="0"/>
              </a:rPr>
              <a:t>کننده </a:t>
            </a:r>
            <a:r>
              <a:rPr lang="fa-IR" dirty="0">
                <a:latin typeface="Calibri" panose="020F0502020204030204" pitchFamily="34" charset="0"/>
                <a:ea typeface="Calibri" panose="020F0502020204030204" pitchFamily="34" charset="0"/>
                <a:cs typeface="Arial" panose="020B0604020202020204" pitchFamily="34" charset="0"/>
              </a:rPr>
              <a:t>دیگر علائم فیزیکی شامل شامل لرزش بدن، تپش قلب بالا، تعریق زیاد، بروز تنگی نفس، سرگیجه، تهوع و علائم دیگری که ممکن است در افراد متفاوت خواهد بود می باشد. این علائم ترس واکنشی است از سیستم </a:t>
            </a:r>
            <a:r>
              <a:rPr lang="fa-IR" dirty="0" smtClean="0">
                <a:latin typeface="Calibri" panose="020F0502020204030204" pitchFamily="34" charset="0"/>
                <a:ea typeface="Calibri" panose="020F0502020204030204" pitchFamily="34" charset="0"/>
                <a:cs typeface="Arial" panose="020B0604020202020204" pitchFamily="34" charset="0"/>
              </a:rPr>
              <a:t>تدافعی </a:t>
            </a:r>
            <a:r>
              <a:rPr lang="fa-IR" dirty="0">
                <a:latin typeface="Calibri" panose="020F0502020204030204" pitchFamily="34" charset="0"/>
                <a:ea typeface="Calibri" panose="020F0502020204030204" pitchFamily="34" charset="0"/>
                <a:cs typeface="Arial" panose="020B0604020202020204" pitchFamily="34" charset="0"/>
              </a:rPr>
              <a:t>بدن برای پاسخ “جنگ یا گریز” نسبت به خطر موجود در اطراف فرد. گاهی علائم چنان شدید است که ممکن است به تشخیص اختلال وحشت منجر می شود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43047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551435"/>
          </a:xfrm>
        </p:spPr>
        <p:txBody>
          <a:bodyPr/>
          <a:lstStyle/>
          <a:p>
            <a:r>
              <a:rPr lang="fa-IR" dirty="0" smtClean="0"/>
              <a:t>علائم فيزيكي فوبيا</a:t>
            </a:r>
            <a:endParaRPr lang="fa-IR" dirty="0"/>
          </a:p>
        </p:txBody>
      </p:sp>
      <p:sp>
        <p:nvSpPr>
          <p:cNvPr id="3" name="Subtitle 2"/>
          <p:cNvSpPr>
            <a:spLocks noGrp="1"/>
          </p:cNvSpPr>
          <p:nvPr>
            <p:ph type="subTitle" idx="1"/>
          </p:nvPr>
        </p:nvSpPr>
        <p:spPr>
          <a:xfrm>
            <a:off x="2787400" y="2422565"/>
            <a:ext cx="6815669" cy="2624447"/>
          </a:xfrm>
        </p:spPr>
        <p:txBody>
          <a:bodyPr>
            <a:noAutofit/>
          </a:bodyPr>
          <a:lstStyle/>
          <a:p>
            <a:pPr marL="342900" lvl="0" indent="-342900" algn="r">
              <a:lnSpc>
                <a:spcPct val="107000"/>
              </a:lnSpc>
              <a:spcAft>
                <a:spcPts val="800"/>
              </a:spcAft>
              <a:buSzPts val="1000"/>
              <a:buFont typeface="Symbol" panose="05050102010706020507" pitchFamily="18" charset="2"/>
              <a:buChar char=""/>
              <a:tabLst>
                <a:tab pos="457200" algn="l"/>
              </a:tabLst>
            </a:pPr>
            <a:r>
              <a:rPr lang="fa-IR" sz="1400" b="1" dirty="0">
                <a:latin typeface="Calibri" panose="020F0502020204030204" pitchFamily="34" charset="0"/>
                <a:ea typeface="Calibri" panose="020F0502020204030204" pitchFamily="34" charset="0"/>
                <a:cs typeface="Arial" panose="020B0604020202020204" pitchFamily="34" charset="0"/>
              </a:rPr>
              <a:t>افزایش ضربان قلب</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a:lnSpc>
                <a:spcPct val="107000"/>
              </a:lnSpc>
              <a:spcAft>
                <a:spcPts val="800"/>
              </a:spcAft>
              <a:buSzPts val="1000"/>
              <a:buFont typeface="Symbol" panose="05050102010706020507" pitchFamily="18" charset="2"/>
              <a:buChar char=""/>
              <a:tabLst>
                <a:tab pos="457200" algn="l"/>
              </a:tabLst>
            </a:pPr>
            <a:r>
              <a:rPr lang="fa-IR" sz="1400" b="1" dirty="0" smtClean="0">
                <a:latin typeface="Calibri" panose="020F0502020204030204" pitchFamily="34" charset="0"/>
                <a:ea typeface="Calibri" panose="020F0502020204030204" pitchFamily="34" charset="0"/>
                <a:cs typeface="Arial" panose="020B0604020202020204" pitchFamily="34" charset="0"/>
              </a:rPr>
              <a:t>                                 تعریق </a:t>
            </a:r>
            <a:r>
              <a:rPr lang="fa-IR" sz="1400" b="1" dirty="0">
                <a:latin typeface="Calibri" panose="020F0502020204030204" pitchFamily="34" charset="0"/>
                <a:ea typeface="Calibri" panose="020F0502020204030204" pitchFamily="34" charset="0"/>
                <a:cs typeface="Arial" panose="020B0604020202020204" pitchFamily="34" charset="0"/>
              </a:rPr>
              <a:t>و گرگرفتگی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a:lnSpc>
                <a:spcPct val="107000"/>
              </a:lnSpc>
              <a:spcAft>
                <a:spcPts val="800"/>
              </a:spcAft>
              <a:buSzPts val="1000"/>
              <a:buFont typeface="Symbol" panose="05050102010706020507" pitchFamily="18" charset="2"/>
              <a:buChar char=""/>
              <a:tabLst>
                <a:tab pos="457200" algn="l"/>
              </a:tabLst>
            </a:pPr>
            <a:r>
              <a:rPr lang="fa-IR" sz="1400" b="1" dirty="0" smtClean="0">
                <a:latin typeface="Calibri" panose="020F0502020204030204" pitchFamily="34" charset="0"/>
                <a:ea typeface="Calibri" panose="020F0502020204030204" pitchFamily="34" charset="0"/>
                <a:cs typeface="Arial" panose="020B0604020202020204" pitchFamily="34" charset="0"/>
              </a:rPr>
              <a:t>                                                                لرزش </a:t>
            </a:r>
            <a:r>
              <a:rPr lang="fa-IR" sz="1400" b="1" dirty="0">
                <a:latin typeface="Calibri" panose="020F0502020204030204" pitchFamily="34" charset="0"/>
                <a:ea typeface="Calibri" panose="020F0502020204030204" pitchFamily="34" charset="0"/>
                <a:cs typeface="Arial" panose="020B0604020202020204" pitchFamily="34" charset="0"/>
              </a:rPr>
              <a:t>اندام ها</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a:lnSpc>
                <a:spcPct val="107000"/>
              </a:lnSpc>
              <a:spcAft>
                <a:spcPts val="800"/>
              </a:spcAft>
              <a:buClr>
                <a:srgbClr val="83992A"/>
              </a:buClr>
              <a:buSzPts val="1000"/>
              <a:buFont typeface="Symbol" panose="05050102010706020507" pitchFamily="18" charset="2"/>
              <a:buChar char=""/>
              <a:tabLst>
                <a:tab pos="457200" algn="l"/>
              </a:tabLst>
            </a:pPr>
            <a:r>
              <a:rPr lang="fa-IR" sz="1400" b="1" dirty="0">
                <a:latin typeface="Calibri" panose="020F0502020204030204" pitchFamily="34" charset="0"/>
                <a:ea typeface="Calibri" panose="020F0502020204030204" pitchFamily="34" charset="0"/>
                <a:cs typeface="Arial" panose="020B0604020202020204" pitchFamily="34" charset="0"/>
              </a:rPr>
              <a:t>بی حسی اندام </a:t>
            </a:r>
            <a:r>
              <a:rPr lang="fa-IR" sz="1400" b="1" dirty="0" smtClean="0">
                <a:latin typeface="Calibri" panose="020F0502020204030204" pitchFamily="34" charset="0"/>
                <a:ea typeface="Calibri" panose="020F0502020204030204" pitchFamily="34" charset="0"/>
                <a:cs typeface="Arial" panose="020B0604020202020204" pitchFamily="34" charset="0"/>
              </a:rPr>
              <a:t>ها                            </a:t>
            </a:r>
            <a:r>
              <a:rPr lang="fa-IR" sz="1400" b="1" dirty="0">
                <a:solidFill>
                  <a:prstClr val="black"/>
                </a:solidFill>
                <a:latin typeface="Calibri" panose="020F0502020204030204" pitchFamily="34" charset="0"/>
                <a:ea typeface="Calibri" panose="020F0502020204030204" pitchFamily="34" charset="0"/>
                <a:cs typeface="Arial" panose="020B0604020202020204" pitchFamily="34" charset="0"/>
              </a:rPr>
              <a:t>ترس از دست دادن کنترل</a:t>
            </a:r>
            <a:endParaRPr lang="en-US" sz="14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2900" lvl="0" indent="-342900" algn="r">
              <a:lnSpc>
                <a:spcPct val="107000"/>
              </a:lnSpc>
              <a:spcAft>
                <a:spcPts val="800"/>
              </a:spcAft>
              <a:buClr>
                <a:srgbClr val="83992A"/>
              </a:buClr>
              <a:buSzPts val="1000"/>
              <a:buFont typeface="Symbol" panose="05050102010706020507" pitchFamily="18" charset="2"/>
              <a:buChar char=""/>
              <a:tabLst>
                <a:tab pos="457200" algn="l"/>
              </a:tabLst>
            </a:pPr>
            <a:r>
              <a:rPr lang="fa-IR" sz="1400" b="1" dirty="0">
                <a:solidFill>
                  <a:prstClr val="black"/>
                </a:solidFill>
                <a:latin typeface="Calibri" panose="020F0502020204030204" pitchFamily="34" charset="0"/>
                <a:ea typeface="Calibri" panose="020F0502020204030204" pitchFamily="34" charset="0"/>
                <a:cs typeface="Arial" panose="020B0604020202020204" pitchFamily="34" charset="0"/>
              </a:rPr>
              <a:t>حالت </a:t>
            </a:r>
            <a:r>
              <a:rPr lang="fa-IR" sz="1400" b="1" dirty="0" smtClean="0">
                <a:solidFill>
                  <a:prstClr val="black"/>
                </a:solidFill>
                <a:latin typeface="Calibri" panose="020F0502020204030204" pitchFamily="34" charset="0"/>
                <a:ea typeface="Calibri" panose="020F0502020204030204" pitchFamily="34" charset="0"/>
                <a:cs typeface="Arial" panose="020B0604020202020204" pitchFamily="34" charset="0"/>
              </a:rPr>
              <a:t>تهوع </a:t>
            </a:r>
            <a:r>
              <a:rPr lang="fa-IR" sz="1400" b="1" dirty="0" smtClean="0">
                <a:latin typeface="Calibri" panose="020F0502020204030204" pitchFamily="34" charset="0"/>
                <a:ea typeface="Calibri" panose="020F0502020204030204" pitchFamily="34" charset="0"/>
                <a:cs typeface="Arial" panose="020B0604020202020204" pitchFamily="34" charset="0"/>
              </a:rPr>
              <a:t>تنگی </a:t>
            </a:r>
            <a:r>
              <a:rPr lang="fa-IR" sz="1400" b="1" dirty="0">
                <a:latin typeface="Calibri" panose="020F0502020204030204" pitchFamily="34" charset="0"/>
                <a:ea typeface="Calibri" panose="020F0502020204030204" pitchFamily="34" charset="0"/>
                <a:cs typeface="Arial" panose="020B0604020202020204" pitchFamily="34" charset="0"/>
              </a:rPr>
              <a:t>نفس و احساس </a:t>
            </a:r>
            <a:r>
              <a:rPr lang="fa-IR" sz="1400" b="1" dirty="0" smtClean="0">
                <a:latin typeface="Calibri" panose="020F0502020204030204" pitchFamily="34" charset="0"/>
                <a:ea typeface="Calibri" panose="020F0502020204030204" pitchFamily="34" charset="0"/>
                <a:cs typeface="Arial" panose="020B0604020202020204" pitchFamily="34" charset="0"/>
              </a:rPr>
              <a:t>خفگی                   </a:t>
            </a:r>
            <a:r>
              <a:rPr lang="fa-IR" sz="1400" b="1" dirty="0">
                <a:solidFill>
                  <a:prstClr val="black"/>
                </a:solidFill>
                <a:latin typeface="Calibri" panose="020F0502020204030204" pitchFamily="34" charset="0"/>
                <a:ea typeface="Calibri" panose="020F0502020204030204" pitchFamily="34" charset="0"/>
                <a:cs typeface="Arial" panose="020B0604020202020204" pitchFamily="34" charset="0"/>
              </a:rPr>
              <a:t>ترس از دست دادن کنترل</a:t>
            </a:r>
            <a:endParaRPr lang="en-US" sz="14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2900" indent="-342900" algn="r">
              <a:lnSpc>
                <a:spcPct val="107000"/>
              </a:lnSpc>
              <a:spcAft>
                <a:spcPts val="800"/>
              </a:spcAft>
              <a:buClr>
                <a:srgbClr val="83992A"/>
              </a:buClr>
              <a:buSzPts val="1000"/>
              <a:buFont typeface="Symbol" panose="05050102010706020507" pitchFamily="18" charset="2"/>
              <a:buChar char=""/>
              <a:tabLst>
                <a:tab pos="457200" algn="l"/>
              </a:tabLst>
            </a:pPr>
            <a:r>
              <a:rPr lang="fa-IR" sz="1400" b="1" dirty="0">
                <a:solidFill>
                  <a:prstClr val="black"/>
                </a:solidFill>
                <a:latin typeface="Calibri" panose="020F0502020204030204" pitchFamily="34" charset="0"/>
                <a:ea typeface="Calibri" panose="020F0502020204030204" pitchFamily="34" charset="0"/>
                <a:cs typeface="Arial" panose="020B0604020202020204" pitchFamily="34" charset="0"/>
              </a:rPr>
              <a:t>حالت </a:t>
            </a:r>
            <a:r>
              <a:rPr lang="fa-IR" sz="1400" b="1" dirty="0" smtClean="0">
                <a:solidFill>
                  <a:prstClr val="black"/>
                </a:solidFill>
                <a:latin typeface="Calibri" panose="020F0502020204030204" pitchFamily="34" charset="0"/>
                <a:ea typeface="Calibri" panose="020F0502020204030204" pitchFamily="34" charset="0"/>
                <a:cs typeface="Arial" panose="020B0604020202020204" pitchFamily="34" charset="0"/>
              </a:rPr>
              <a:t>تهوع                                            </a:t>
            </a:r>
            <a:r>
              <a:rPr lang="fa-IR" sz="1400" b="1" dirty="0" smtClean="0">
                <a:latin typeface="Calibri" panose="020F0502020204030204" pitchFamily="34" charset="0"/>
                <a:ea typeface="Calibri" panose="020F0502020204030204" pitchFamily="34" charset="0"/>
                <a:cs typeface="Arial" panose="020B0604020202020204" pitchFamily="34" charset="0"/>
              </a:rPr>
              <a:t>مشکلات </a:t>
            </a:r>
            <a:r>
              <a:rPr lang="fa-IR" sz="1400" b="1" dirty="0">
                <a:latin typeface="Calibri" panose="020F0502020204030204" pitchFamily="34" charset="0"/>
                <a:ea typeface="Calibri" panose="020F0502020204030204" pitchFamily="34" charset="0"/>
                <a:cs typeface="Arial" panose="020B0604020202020204" pitchFamily="34" charset="0"/>
              </a:rPr>
              <a:t>گوارشی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a:lnSpc>
                <a:spcPct val="107000"/>
              </a:lnSpc>
              <a:spcAft>
                <a:spcPts val="800"/>
              </a:spcAft>
              <a:buClr>
                <a:srgbClr val="83992A"/>
              </a:buClr>
              <a:buSzPts val="1000"/>
              <a:buFont typeface="Symbol" panose="05050102010706020507" pitchFamily="18" charset="2"/>
              <a:buChar char=""/>
              <a:tabLst>
                <a:tab pos="457200" algn="l"/>
              </a:tabLst>
            </a:pPr>
            <a:r>
              <a:rPr lang="fa-IR" sz="1400" b="1" dirty="0">
                <a:latin typeface="Calibri" panose="020F0502020204030204" pitchFamily="34" charset="0"/>
                <a:ea typeface="Calibri" panose="020F0502020204030204" pitchFamily="34" charset="0"/>
                <a:cs typeface="Arial" panose="020B0604020202020204" pitchFamily="34" charset="0"/>
              </a:rPr>
              <a:t>احساس درد قفسه </a:t>
            </a:r>
            <a:r>
              <a:rPr lang="fa-IR" sz="1400" b="1" dirty="0" smtClean="0">
                <a:latin typeface="Calibri" panose="020F0502020204030204" pitchFamily="34" charset="0"/>
                <a:ea typeface="Calibri" panose="020F0502020204030204" pitchFamily="34" charset="0"/>
                <a:cs typeface="Arial" panose="020B0604020202020204" pitchFamily="34" charset="0"/>
              </a:rPr>
              <a:t>سینه                                   </a:t>
            </a:r>
            <a:r>
              <a:rPr lang="fa-IR" sz="1400" b="1" dirty="0">
                <a:solidFill>
                  <a:prstClr val="black"/>
                </a:solidFill>
                <a:latin typeface="Calibri" panose="020F0502020204030204" pitchFamily="34" charset="0"/>
                <a:ea typeface="Calibri" panose="020F0502020204030204" pitchFamily="34" charset="0"/>
                <a:cs typeface="Arial" panose="020B0604020202020204" pitchFamily="34" charset="0"/>
              </a:rPr>
              <a:t>احساس سرگیجه یا ضعف</a:t>
            </a:r>
            <a:endParaRPr lang="en-US" sz="14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2900" indent="-342900" algn="r">
              <a:lnSpc>
                <a:spcPct val="107000"/>
              </a:lnSpc>
              <a:spcAft>
                <a:spcPts val="800"/>
              </a:spcAft>
              <a:buClr>
                <a:srgbClr val="83992A"/>
              </a:buClr>
              <a:buSzPts val="1000"/>
              <a:buFont typeface="Symbol" panose="05050102010706020507" pitchFamily="18" charset="2"/>
              <a:buChar char=""/>
              <a:tabLst>
                <a:tab pos="457200" algn="l"/>
              </a:tabLst>
            </a:pP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a:lnSpc>
                <a:spcPct val="107000"/>
              </a:lnSpc>
              <a:spcAft>
                <a:spcPts val="800"/>
              </a:spcAft>
              <a:buClr>
                <a:srgbClr val="83992A"/>
              </a:buClr>
              <a:buSzPts val="1000"/>
              <a:buFont typeface="Symbol" panose="05050102010706020507" pitchFamily="18" charset="2"/>
              <a:buChar char=""/>
              <a:tabLst>
                <a:tab pos="457200" algn="l"/>
              </a:tabLst>
            </a:pPr>
            <a:endParaRPr lang="en-US" sz="14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2900" indent="-342900" algn="r">
              <a:lnSpc>
                <a:spcPct val="107000"/>
              </a:lnSpc>
              <a:spcAft>
                <a:spcPts val="800"/>
              </a:spcAft>
              <a:buSzPts val="1000"/>
              <a:buFont typeface="Symbol" panose="05050102010706020507" pitchFamily="18" charset="2"/>
              <a:buChar char=""/>
              <a:tabLst>
                <a:tab pos="457200" algn="l"/>
              </a:tabLst>
            </a:pPr>
            <a:endParaRPr lang="fa-IR" sz="1400" b="1" dirty="0"/>
          </a:p>
          <a:p>
            <a:pPr marL="342900" lvl="0" indent="-342900" algn="r">
              <a:lnSpc>
                <a:spcPct val="107000"/>
              </a:lnSpc>
              <a:spcAft>
                <a:spcPts val="800"/>
              </a:spcAft>
              <a:buSzPts val="1000"/>
              <a:buFont typeface="Symbol" panose="05050102010706020507" pitchFamily="18" charset="2"/>
              <a:buChar char=""/>
              <a:tabLst>
                <a:tab pos="457200" algn="l"/>
              </a:tabLst>
            </a:pPr>
            <a:endParaRPr lang="en-US" sz="14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965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71896"/>
            <a:ext cx="9601196" cy="1514103"/>
          </a:xfrm>
        </p:spPr>
        <p:txBody>
          <a:bodyPr>
            <a:normAutofit fontScale="90000"/>
          </a:bodyPr>
          <a:lstStyle/>
          <a:p>
            <a:pPr>
              <a:lnSpc>
                <a:spcPct val="107000"/>
              </a:lnSpc>
              <a:spcAft>
                <a:spcPts val="800"/>
              </a:spcAft>
            </a:pPr>
            <a:r>
              <a:rPr lang="fa-IR" b="1" dirty="0" smtClean="0">
                <a:latin typeface="Calibri" panose="020F0502020204030204" pitchFamily="34" charset="0"/>
                <a:ea typeface="Calibri" panose="020F0502020204030204" pitchFamily="34" charset="0"/>
              </a:rPr>
              <a:t/>
            </a:r>
            <a:br>
              <a:rPr lang="fa-IR" b="1" dirty="0" smtClean="0">
                <a:latin typeface="Calibri" panose="020F0502020204030204" pitchFamily="34" charset="0"/>
                <a:ea typeface="Calibri" panose="020F0502020204030204" pitchFamily="34" charset="0"/>
              </a:rPr>
            </a:br>
            <a:r>
              <a:rPr lang="fa-IR" b="1" dirty="0" smtClean="0">
                <a:latin typeface="Calibri" panose="020F0502020204030204" pitchFamily="34" charset="0"/>
                <a:ea typeface="Calibri" panose="020F0502020204030204" pitchFamily="34" charset="0"/>
              </a:rPr>
              <a:t>انواع </a:t>
            </a:r>
            <a:r>
              <a:rPr lang="fa-IR" b="1" dirty="0">
                <a:latin typeface="Calibri" panose="020F0502020204030204" pitchFamily="34" charset="0"/>
                <a:ea typeface="Calibri" panose="020F0502020204030204" pitchFamily="34" charset="0"/>
              </a:rPr>
              <a:t>فوبیا (هراس </a:t>
            </a:r>
            <a:r>
              <a:rPr lang="fa-IR" b="1" dirty="0" smtClean="0">
                <a:latin typeface="Calibri" panose="020F0502020204030204" pitchFamily="34" charset="0"/>
                <a:ea typeface="Calibri" panose="020F0502020204030204" pitchFamily="34" charset="0"/>
              </a:rPr>
              <a:t>زدگی</a:t>
            </a:r>
            <a:r>
              <a:rPr lang="en-US" b="1" dirty="0" smtClean="0">
                <a:latin typeface="Calibri" panose="020F0502020204030204" pitchFamily="34" charset="0"/>
                <a:ea typeface="Calibri" panose="020F0502020204030204" pitchFamily="34" charset="0"/>
                <a:cs typeface="Arial" panose="020B0604020202020204" pitchFamily="34" charset="0"/>
              </a:rPr>
              <a:t>(</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r>
              <a:rPr lang="en-US" dirty="0" smtClean="0">
                <a:latin typeface="Calibri" panose="020F0502020204030204" pitchFamily="34" charset="0"/>
                <a:ea typeface="Calibri" panose="020F0502020204030204" pitchFamily="34" charset="0"/>
                <a:cs typeface="Arial" panose="020B0604020202020204" pitchFamily="34" charset="0"/>
              </a:rPr>
              <a:t>.</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fontScale="92500" lnSpcReduction="20000"/>
          </a:bodyPr>
          <a:lstStyle/>
          <a:p>
            <a:pPr>
              <a:lnSpc>
                <a:spcPct val="107000"/>
              </a:lnSpc>
              <a:spcAft>
                <a:spcPts val="800"/>
              </a:spcAft>
            </a:pPr>
            <a:r>
              <a:rPr lang="fa-IR" b="1" dirty="0" smtClean="0">
                <a:latin typeface="Calibri" panose="020F0502020204030204" pitchFamily="34" charset="0"/>
                <a:ea typeface="Calibri" panose="020F0502020204030204" pitchFamily="34" charset="0"/>
                <a:cs typeface="Arial" panose="020B0604020202020204" pitchFamily="34" charset="0"/>
              </a:rPr>
              <a:t>1-</a:t>
            </a:r>
            <a:r>
              <a:rPr lang="en-US" b="1" dirty="0">
                <a:latin typeface="Calibri" panose="020F0502020204030204" pitchFamily="34" charset="0"/>
                <a:ea typeface="Calibri" panose="020F0502020204030204" pitchFamily="34" charset="0"/>
                <a:cs typeface="Arial" panose="020B0604020202020204" pitchFamily="34" charset="0"/>
              </a:rPr>
              <a:t>  </a:t>
            </a:r>
            <a:r>
              <a:rPr lang="fa-IR" b="1" dirty="0">
                <a:latin typeface="Calibri" panose="020F0502020204030204" pitchFamily="34" charset="0"/>
                <a:ea typeface="Calibri" panose="020F0502020204030204" pitchFamily="34" charset="0"/>
                <a:cs typeface="Arial" panose="020B0604020202020204" pitchFamily="34" charset="0"/>
              </a:rPr>
              <a:t>فوبیا خاص (فوبیا </a:t>
            </a:r>
            <a:r>
              <a:rPr lang="fa-IR" b="1" dirty="0" smtClean="0">
                <a:latin typeface="Calibri" panose="020F0502020204030204" pitchFamily="34" charset="0"/>
                <a:ea typeface="Calibri" panose="020F0502020204030204" pitchFamily="34" charset="0"/>
                <a:cs typeface="Arial" panose="020B0604020202020204" pitchFamily="34" charset="0"/>
              </a:rPr>
              <a:t>ساده)</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فوبیای خاص مرسوم ترین شکل از انواع فوبیاها به شمار می رود. خاص است زیرا به یک نوع خاص و دسته ای خاص از انواع ترس محدود می شود. مانند ترس بیش از حد از سگ و یا گربه، عنکبوت در دسته حیوانات. فوبیای افراد خاص مانند ترس از دلقک و پزشک و دندانپزشک</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ترس از محیط های خاص مانند مکان تاریک و یا محل تنگ، بروز رعد و برق در یک فضای محصور و محل های مرتفع. فوبیای موقعیت های خاص شامل ترس از پرواز با هواپیما، سوار شدن به قطار، قرار گرفتن در فضای بسته مانند آسانسور می باشد.  بخشی از فوبیاها تا حدودی ممکن است ارثی بوده و از طریق ژنتیک خانوادگی منتقل شوند. زیرا در خانواده های افراد مبتلا نیز اینگونه ترس ها دیده می شود</a:t>
            </a:r>
            <a:r>
              <a:rPr lang="en-US"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83732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latin typeface="Calibri" panose="020F0502020204030204" pitchFamily="34" charset="0"/>
                <a:ea typeface="Calibri" panose="020F0502020204030204" pitchFamily="34" charset="0"/>
              </a:rPr>
              <a:t>۲</a:t>
            </a:r>
            <a:r>
              <a:rPr lang="en-US" b="1" dirty="0">
                <a:latin typeface="Calibri" panose="020F0502020204030204" pitchFamily="34" charset="0"/>
                <a:ea typeface="Calibri" panose="020F0502020204030204" pitchFamily="34" charset="0"/>
                <a:cs typeface="Arial" panose="020B0604020202020204" pitchFamily="34" charset="0"/>
              </a:rPr>
              <a:t>. </a:t>
            </a:r>
            <a:r>
              <a:rPr lang="fa-IR" b="1" dirty="0">
                <a:latin typeface="Calibri" panose="020F0502020204030204" pitchFamily="34" charset="0"/>
                <a:ea typeface="Calibri" panose="020F0502020204030204" pitchFamily="34" charset="0"/>
              </a:rPr>
              <a:t>فوبیا اجتماعی (اختلال اضطراب </a:t>
            </a:r>
            <a:r>
              <a:rPr lang="fa-IR" b="1" dirty="0" smtClean="0">
                <a:latin typeface="Calibri" panose="020F0502020204030204" pitchFamily="34" charset="0"/>
                <a:ea typeface="Calibri" panose="020F0502020204030204" pitchFamily="34" charset="0"/>
              </a:rPr>
              <a:t>اجتماعی</a:t>
            </a:r>
            <a:r>
              <a:rPr lang="en-US" b="1" dirty="0" smtClean="0">
                <a:latin typeface="Calibri" panose="020F0502020204030204" pitchFamily="34" charset="0"/>
                <a:ea typeface="Calibri" panose="020F0502020204030204" pitchFamily="34" charset="0"/>
                <a:cs typeface="Arial" panose="020B0604020202020204" pitchFamily="34" charset="0"/>
              </a:rPr>
              <a:t>(</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fontScale="70000" lnSpcReduction="20000"/>
          </a:bodyPr>
          <a:lstStyle/>
          <a:p>
            <a:pP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فوبیای </a:t>
            </a:r>
            <a:r>
              <a:rPr lang="fa-IR" dirty="0">
                <a:latin typeface="Calibri" panose="020F0502020204030204" pitchFamily="34" charset="0"/>
                <a:ea typeface="Calibri" panose="020F0502020204030204" pitchFamily="34" charset="0"/>
                <a:cs typeface="Arial" panose="020B0604020202020204" pitchFamily="34" charset="0"/>
              </a:rPr>
              <a:t>اجتماعی بیشتر حول محور نحوه نگریسته شدن فرد از جانب محیط می چرخد. به این معنا که فرد نگران مورد قضاوت به ویژه </a:t>
            </a:r>
            <a:r>
              <a:rPr lang="fa-IR" u="sng" dirty="0">
                <a:latin typeface="Calibri" panose="020F0502020204030204" pitchFamily="34" charset="0"/>
                <a:ea typeface="Calibri" panose="020F0502020204030204" pitchFamily="34" charset="0"/>
                <a:cs typeface="Arial" panose="020B0604020202020204" pitchFamily="34" charset="0"/>
              </a:rPr>
              <a:t>قضاوت منفی </a:t>
            </a:r>
            <a:r>
              <a:rPr lang="fa-IR" dirty="0">
                <a:latin typeface="Calibri" panose="020F0502020204030204" pitchFamily="34" charset="0"/>
                <a:ea typeface="Calibri" panose="020F0502020204030204" pitchFamily="34" charset="0"/>
                <a:cs typeface="Arial" panose="020B0604020202020204" pitchFamily="34" charset="0"/>
              </a:rPr>
              <a:t>قرار گرفتن می باشد یا نگران موقعیتی است که در آن مورد تحقیر قرار بگیرد و شرمساری ناشی از آن برای او ترسناک جلوه می کند و نتیجه اش اجتناب از اجتماع خواهد بود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افراد دارای فوبیای اجتماعی زمان هایی که با افراد بیگانه و غریبه در یک موقعیت روبرو می شوند سطح اضطراب بالاتری را نیز تجربه می کنند. تجربه مکرر این اضطراب ها عملکردهای فرد در موقعیت های متفاوت مانند سخنرانی و صحبت در جمع و یا توضیح درباره کارها و فعالیت های شخصی را بشدت تضعیف کرده و فرد را در یک دایره بسته محیطی نگاه می دارد</a:t>
            </a:r>
            <a:r>
              <a:rPr lang="en-US"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fa-IR" dirty="0">
                <a:latin typeface="Calibri" panose="020F0502020204030204" pitchFamily="34" charset="0"/>
                <a:ea typeface="Calibri" panose="020F0502020204030204" pitchFamily="34" charset="0"/>
                <a:cs typeface="Arial" panose="020B0604020202020204" pitchFamily="34" charset="0"/>
              </a:rPr>
              <a:t>پیشرفت علائم فوبیا می تواند از عملکرد در محیط های کوچکتر به محیط های بزرگ تر تسری یافته و شامل ترس از غذاخوردن در ملا عام، استفاده از سرویس بهداشتی های عمومی نیز بشود. آنچه به نظر می رسد این است که فوبیای اجتماعی در بیشتر موارد زمینه خانوادگی داشته و بطور مشترک با شدت و ضعف متفاوت در سایر اعضای خاتواده نیز مشاهده می شود.  پیشینه کودکی و تجربیات اولیه زندگی مانند خجالتی بودن افراطی کودک، منزوی بودن یا تجربه های </a:t>
            </a:r>
            <a:r>
              <a:rPr lang="fa-IR" dirty="0" smtClean="0">
                <a:latin typeface="Calibri" panose="020F0502020204030204" pitchFamily="34" charset="0"/>
                <a:ea typeface="Calibri" panose="020F0502020204030204" pitchFamily="34" charset="0"/>
                <a:cs typeface="Arial" panose="020B0604020202020204" pitchFamily="34" charset="0"/>
              </a:rPr>
              <a:t>ناخوشایند </a:t>
            </a:r>
            <a:r>
              <a:rPr lang="fa-IR" dirty="0">
                <a:latin typeface="Calibri" panose="020F0502020204030204" pitchFamily="34" charset="0"/>
                <a:ea typeface="Calibri" panose="020F0502020204030204" pitchFamily="34" charset="0"/>
                <a:cs typeface="Arial" panose="020B0604020202020204" pitchFamily="34" charset="0"/>
              </a:rPr>
              <a:t>منفی از ابراز وجود زمینه های بروز فوبیای اجتماعی و ابتلای فرد به این اختلال را افزایش می دهد</a:t>
            </a:r>
            <a:r>
              <a:rPr lang="en-US" dirty="0">
                <a:latin typeface="Calibri" panose="020F0502020204030204" pitchFamily="34" charset="0"/>
                <a:ea typeface="Calibri" panose="020F0502020204030204" pitchFamily="34" charset="0"/>
                <a:cs typeface="Arial" panose="020B0604020202020204" pitchFamily="34" charset="0"/>
              </a:rPr>
              <a:t>.</a:t>
            </a:r>
          </a:p>
          <a:p>
            <a:endParaRPr lang="fa-IR" dirty="0"/>
          </a:p>
        </p:txBody>
      </p:sp>
    </p:spTree>
    <p:extLst>
      <p:ext uri="{BB962C8B-B14F-4D97-AF65-F5344CB8AC3E}">
        <p14:creationId xmlns:p14="http://schemas.microsoft.com/office/powerpoint/2010/main" val="11658644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268</TotalTime>
  <Words>2405</Words>
  <Application>Microsoft Office PowerPoint</Application>
  <PresentationFormat>Widescreen</PresentationFormat>
  <Paragraphs>126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Garamond</vt:lpstr>
      <vt:lpstr>Symbol</vt:lpstr>
      <vt:lpstr>Times New Roman</vt:lpstr>
      <vt:lpstr>Organic</vt:lpstr>
      <vt:lpstr>فوبيا</vt:lpstr>
      <vt:lpstr>فوبيا</vt:lpstr>
      <vt:lpstr>فوبيا</vt:lpstr>
      <vt:lpstr>فوبيا</vt:lpstr>
      <vt:lpstr>علائم فوبیا یا هراس </vt:lpstr>
      <vt:lpstr>علائم فیزیکی مرتبط با اضطراب </vt:lpstr>
      <vt:lpstr>علائم فيزيكي فوبيا</vt:lpstr>
      <vt:lpstr> انواع فوبیا (هراس زدگی( . </vt:lpstr>
      <vt:lpstr>۲. فوبیا اجتماعی (اختلال اضطراب اجتماعی( </vt:lpstr>
      <vt:lpstr>-3 هراس از مکان های باز Agoraphobia</vt:lpstr>
      <vt:lpstr>انواع فوبیا در کودکان </vt:lpstr>
      <vt:lpstr>انواع فوبیا در کودکان </vt:lpstr>
      <vt:lpstr>ترس از مدرسه چیست؟ </vt:lpstr>
      <vt:lpstr>فرار از مدرسه به خاطر فوبياي مدرسه </vt:lpstr>
      <vt:lpstr>علل بروز اختلال ترس از مدرسه </vt:lpstr>
      <vt:lpstr>علل بروز اختلال ترس از مدرسه </vt:lpstr>
      <vt:lpstr>PowerPoint Presentation</vt:lpstr>
      <vt:lpstr>عوامل منجر به فرار دانش آموزان از مدرسه</vt:lpstr>
      <vt:lpstr>درمان فوبیای مدرسه </vt:lpstr>
      <vt:lpstr>مداخله</vt:lpstr>
      <vt:lpstr>PowerPoint Presentation</vt:lpstr>
      <vt:lpstr>PowerPoint Presentation</vt:lpstr>
      <vt:lpstr>PowerPoint Presentation</vt:lpstr>
      <vt:lpstr>مداخله سطح يك راه های مقابله با مشکل فرار از مدرسه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فوبيا</dc:title>
  <dc:creator>akafii</dc:creator>
  <cp:lastModifiedBy>akafii</cp:lastModifiedBy>
  <cp:revision>13</cp:revision>
  <dcterms:created xsi:type="dcterms:W3CDTF">2023-08-13T09:57:59Z</dcterms:created>
  <dcterms:modified xsi:type="dcterms:W3CDTF">2023-08-22T05:12:33Z</dcterms:modified>
</cp:coreProperties>
</file>