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78" r:id="rId4"/>
    <p:sldId id="257" r:id="rId5"/>
    <p:sldId id="258" r:id="rId6"/>
    <p:sldId id="259" r:id="rId7"/>
    <p:sldId id="260" r:id="rId8"/>
    <p:sldId id="261" r:id="rId9"/>
    <p:sldId id="262" r:id="rId10"/>
    <p:sldId id="263" r:id="rId11"/>
    <p:sldId id="264" r:id="rId12"/>
    <p:sldId id="265" r:id="rId13"/>
    <p:sldId id="266" r:id="rId14"/>
    <p:sldId id="285" r:id="rId15"/>
    <p:sldId id="291" r:id="rId16"/>
    <p:sldId id="292" r:id="rId17"/>
    <p:sldId id="293" r:id="rId18"/>
    <p:sldId id="294" r:id="rId19"/>
    <p:sldId id="296" r:id="rId20"/>
    <p:sldId id="295" r:id="rId21"/>
    <p:sldId id="297" r:id="rId22"/>
    <p:sldId id="267" r:id="rId23"/>
    <p:sldId id="268" r:id="rId24"/>
    <p:sldId id="269" r:id="rId25"/>
    <p:sldId id="270" r:id="rId26"/>
    <p:sldId id="271" r:id="rId27"/>
    <p:sldId id="272" r:id="rId28"/>
    <p:sldId id="273" r:id="rId29"/>
    <p:sldId id="274" r:id="rId30"/>
    <p:sldId id="275" r:id="rId31"/>
    <p:sldId id="276" r:id="rId32"/>
    <p:sldId id="279" r:id="rId33"/>
    <p:sldId id="288" r:id="rId34"/>
    <p:sldId id="282" r:id="rId35"/>
    <p:sldId id="286" r:id="rId36"/>
    <p:sldId id="287" r:id="rId37"/>
    <p:sldId id="283" r:id="rId38"/>
    <p:sldId id="284" r:id="rId39"/>
    <p:sldId id="289"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727200"/>
            <a:ext cx="6815669" cy="3733800"/>
          </a:xfrm>
        </p:spPr>
        <p:txBody>
          <a:bodyPr/>
          <a:lstStyle/>
          <a:p>
            <a:r>
              <a:rPr lang="fa-IR" b="1" dirty="0">
                <a:latin typeface="BZarBold"/>
              </a:rPr>
              <a:t>راهنمای تکمیل فرم غربالگری مشکلات ویژه </a:t>
            </a:r>
            <a:r>
              <a:rPr lang="fa-IR" b="1" dirty="0" smtClean="0">
                <a:latin typeface="BZarBold"/>
              </a:rPr>
              <a:t>یادگیری</a:t>
            </a:r>
            <a:endParaRPr lang="fa-IR" dirty="0"/>
          </a:p>
        </p:txBody>
      </p:sp>
      <p:sp>
        <p:nvSpPr>
          <p:cNvPr id="3" name="Subtitle 2"/>
          <p:cNvSpPr>
            <a:spLocks noGrp="1"/>
          </p:cNvSpPr>
          <p:nvPr>
            <p:ph type="subTitle" idx="1"/>
          </p:nvPr>
        </p:nvSpPr>
        <p:spPr/>
        <p:txBody>
          <a:bodyPr/>
          <a:lstStyle/>
          <a:p>
            <a:endParaRPr lang="en-US" dirty="0" smtClean="0"/>
          </a:p>
          <a:p>
            <a:endParaRPr lang="fa-IR" dirty="0"/>
          </a:p>
        </p:txBody>
      </p:sp>
    </p:spTree>
    <p:extLst>
      <p:ext uri="{BB962C8B-B14F-4D97-AF65-F5344CB8AC3E}">
        <p14:creationId xmlns:p14="http://schemas.microsoft.com/office/powerpoint/2010/main" val="11823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marL="0" lvl="0" indent="0" algn="just" defTabSz="914400">
              <a:lnSpc>
                <a:spcPct val="107000"/>
              </a:lnSpc>
              <a:spcBef>
                <a:spcPts val="0"/>
              </a:spcBef>
              <a:spcAft>
                <a:spcPts val="800"/>
              </a:spcAft>
              <a:buClrTx/>
              <a:buSzTx/>
              <a:buNone/>
            </a:pPr>
            <a:r>
              <a:rPr lang="fa-IR" sz="2800" b="1" dirty="0">
                <a:solidFill>
                  <a:prstClr val="black"/>
                </a:solidFill>
                <a:latin typeface="Calibri" panose="020F0502020204030204" pitchFamily="34" charset="0"/>
                <a:ea typeface="Calibri" panose="020F0502020204030204" pitchFamily="34" charset="0"/>
                <a:cs typeface="B Nazanin" panose="00000400000000000000" pitchFamily="2" charset="-78"/>
              </a:rPr>
              <a:t>4 ساله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914400">
              <a:lnSpc>
                <a:spcPct val="107000"/>
              </a:lnSpc>
              <a:spcBef>
                <a:spcPts val="0"/>
              </a:spcBef>
              <a:spcAft>
                <a:spcPts val="800"/>
              </a:spcAft>
              <a:buClrTx/>
              <a:buSzTx/>
              <a:buNone/>
            </a:pP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الف: شمارش جمله                     ب : تشخیص دو کلمه هم قافیه</a:t>
            </a:r>
            <a:r>
              <a:rPr lang="fa-IR"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ج: تولید دو کلمه هم قافیه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914400">
              <a:lnSpc>
                <a:spcPct val="107000"/>
              </a:lnSpc>
              <a:spcBef>
                <a:spcPts val="0"/>
              </a:spcBef>
              <a:spcAft>
                <a:spcPts val="800"/>
              </a:spcAft>
              <a:buClrTx/>
              <a:buSzTx/>
              <a:buNone/>
            </a:pPr>
            <a:r>
              <a:rPr lang="fa-IR" b="1" dirty="0">
                <a:solidFill>
                  <a:prstClr val="black"/>
                </a:solidFill>
                <a:latin typeface="Calibri" panose="020F0502020204030204" pitchFamily="34" charset="0"/>
                <a:ea typeface="Calibri" panose="020F0502020204030204" pitchFamily="34" charset="0"/>
                <a:cs typeface="B Nazanin" panose="00000400000000000000" pitchFamily="2" charset="-78"/>
              </a:rPr>
              <a:t>5ساله</a:t>
            </a:r>
            <a:endParaRPr lang="en-US"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914400">
              <a:lnSpc>
                <a:spcPct val="107000"/>
              </a:lnSpc>
              <a:spcBef>
                <a:spcPts val="0"/>
              </a:spcBef>
              <a:spcAft>
                <a:spcPts val="800"/>
              </a:spcAft>
              <a:buClrTx/>
              <a:buSzTx/>
              <a:buNone/>
            </a:pP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شمارش کلمه</a:t>
            </a:r>
            <a:r>
              <a:rPr lang="fa-IR"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تشخیص و تولید قافیه</a:t>
            </a:r>
            <a:r>
              <a:rPr lang="fa-IR"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تقسیم جمله به کلمه</a:t>
            </a:r>
            <a:r>
              <a:rPr lang="fa-IR" dirty="0">
                <a:solidFill>
                  <a:prstClr val="black"/>
                </a:solidFill>
                <a:latin typeface="Calibri" panose="020F0502020204030204" pitchFamily="34" charset="0"/>
                <a:ea typeface="Calibri" panose="020F0502020204030204" pitchFamily="34" charset="0"/>
                <a:cs typeface="Arial" panose="020B0604020202020204" pitchFamily="34" charset="0"/>
              </a:rPr>
              <a:t>     ت</a:t>
            </a: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قسیم کلمه به هجا </a:t>
            </a:r>
            <a:r>
              <a:rPr lang="fa-IR"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د: ترکیب هجا به کلمه:    </a:t>
            </a:r>
          </a:p>
          <a:p>
            <a:pPr marL="0" lvl="0" indent="0" defTabSz="914400">
              <a:spcBef>
                <a:spcPts val="0"/>
              </a:spcBef>
              <a:spcAft>
                <a:spcPts val="0"/>
              </a:spcAft>
              <a:buClrTx/>
              <a:buSzTx/>
              <a:buNone/>
            </a:pP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b="1" dirty="0">
                <a:solidFill>
                  <a:prstClr val="black"/>
                </a:solidFill>
                <a:latin typeface="Calibri" panose="020F0502020204030204"/>
                <a:cs typeface="Arial" panose="020B0604020202020204" pitchFamily="34" charset="0"/>
              </a:rPr>
              <a:t>6 ساله                                                  </a:t>
            </a:r>
            <a:endParaRPr lang="en-US" dirty="0">
              <a:solidFill>
                <a:prstClr val="black"/>
              </a:solidFill>
              <a:latin typeface="Calibri" panose="020F0502020204030204"/>
            </a:endParaRPr>
          </a:p>
          <a:p>
            <a:pPr marL="0" lvl="0" indent="0" defTabSz="914400">
              <a:spcBef>
                <a:spcPts val="0"/>
              </a:spcBef>
              <a:spcAft>
                <a:spcPts val="0"/>
              </a:spcAft>
              <a:buClrTx/>
              <a:buSzTx/>
              <a:buNone/>
            </a:pPr>
            <a:r>
              <a:rPr lang="fa-IR" dirty="0">
                <a:solidFill>
                  <a:prstClr val="black"/>
                </a:solidFill>
                <a:latin typeface="Calibri" panose="020F0502020204030204"/>
                <a:cs typeface="Arial" panose="020B0604020202020204" pitchFamily="34" charset="0"/>
              </a:rPr>
              <a:t>الف: تشخیص قافیه                    چ: ترکیب هجا به کلمه: </a:t>
            </a:r>
            <a:endParaRPr lang="en-US" dirty="0">
              <a:solidFill>
                <a:prstClr val="black"/>
              </a:solidFill>
              <a:latin typeface="Calibri" panose="020F0502020204030204"/>
            </a:endParaRPr>
          </a:p>
          <a:p>
            <a:pPr marL="0" lvl="0" indent="0" defTabSz="914400">
              <a:spcBef>
                <a:spcPts val="0"/>
              </a:spcBef>
              <a:spcAft>
                <a:spcPts val="0"/>
              </a:spcAft>
              <a:buClrTx/>
              <a:buSzTx/>
              <a:buNone/>
            </a:pPr>
            <a:r>
              <a:rPr lang="fa-IR" dirty="0">
                <a:solidFill>
                  <a:prstClr val="black"/>
                </a:solidFill>
                <a:latin typeface="Calibri" panose="020F0502020204030204"/>
                <a:cs typeface="Arial" panose="020B0604020202020204" pitchFamily="34" charset="0"/>
              </a:rPr>
              <a:t>ب : تقسیم جمله به کلمه:              د: تقسیم کلمه به واج:  </a:t>
            </a:r>
            <a:endParaRPr lang="en-US" dirty="0">
              <a:solidFill>
                <a:prstClr val="black"/>
              </a:solidFill>
              <a:latin typeface="Calibri" panose="020F0502020204030204"/>
            </a:endParaRPr>
          </a:p>
          <a:p>
            <a:pPr marL="0" lvl="0" indent="0" defTabSz="914400">
              <a:spcBef>
                <a:spcPts val="0"/>
              </a:spcBef>
              <a:spcAft>
                <a:spcPts val="0"/>
              </a:spcAft>
              <a:buClrTx/>
              <a:buSzTx/>
              <a:buNone/>
            </a:pPr>
            <a:r>
              <a:rPr lang="fa-IR" dirty="0">
                <a:solidFill>
                  <a:prstClr val="black"/>
                </a:solidFill>
                <a:latin typeface="Calibri" panose="020F0502020204030204"/>
                <a:cs typeface="Arial" panose="020B0604020202020204" pitchFamily="34" charset="0"/>
              </a:rPr>
              <a:t>ج: تقسیم کلمه به هجا:                 ر: ترکیب واج به کلمه: </a:t>
            </a:r>
            <a:r>
              <a:rPr lang="fa-IR" dirty="0">
                <a:solidFill>
                  <a:prstClr val="black"/>
                </a:solidFill>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38997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تمرين</a:t>
            </a:r>
            <a:endParaRPr lang="fa-IR" dirty="0"/>
          </a:p>
        </p:txBody>
      </p:sp>
      <p:sp>
        <p:nvSpPr>
          <p:cNvPr id="3" name="Content Placeholder 2"/>
          <p:cNvSpPr>
            <a:spLocks noGrp="1"/>
          </p:cNvSpPr>
          <p:nvPr>
            <p:ph idx="1"/>
          </p:nvPr>
        </p:nvSpPr>
        <p:spPr/>
        <p:txBody>
          <a:bodyPr/>
          <a:lstStyle/>
          <a:p>
            <a:pPr marL="0" lvl="0" indent="0" algn="just" defTabSz="914400">
              <a:spcBef>
                <a:spcPts val="0"/>
              </a:spcBef>
              <a:spcAft>
                <a:spcPts val="0"/>
              </a:spcAft>
              <a:buClrTx/>
              <a:buSzTx/>
              <a:buNone/>
            </a:pPr>
            <a:r>
              <a:rPr lang="fa-IR" sz="2000" b="1" dirty="0">
                <a:solidFill>
                  <a:prstClr val="black"/>
                </a:solidFill>
                <a:latin typeface="Calibri" panose="020F0502020204030204"/>
                <a:cs typeface="Arial" panose="020B0604020202020204" pitchFamily="34" charset="0"/>
              </a:rPr>
              <a:t>الف : تشخیص قافیه:</a:t>
            </a:r>
            <a:r>
              <a:rPr lang="fa-IR" sz="2000" dirty="0">
                <a:solidFill>
                  <a:prstClr val="black"/>
                </a:solidFill>
                <a:latin typeface="Calibri" panose="020F0502020204030204"/>
                <a:cs typeface="Arial" panose="020B0604020202020204" pitchFamily="34" charset="0"/>
              </a:rPr>
              <a:t>   </a:t>
            </a:r>
            <a:endParaRPr lang="en-US" sz="2000" dirty="0">
              <a:solidFill>
                <a:prstClr val="black"/>
              </a:solidFill>
              <a:latin typeface="Calibri" panose="020F0502020204030204"/>
            </a:endParaRPr>
          </a:p>
          <a:p>
            <a:pPr marL="0" lvl="0" indent="0" algn="just" defTabSz="914400">
              <a:spcBef>
                <a:spcPts val="0"/>
              </a:spcBef>
              <a:spcAft>
                <a:spcPts val="0"/>
              </a:spcAft>
              <a:buClrTx/>
              <a:buSzTx/>
              <a:buNone/>
            </a:pPr>
            <a:r>
              <a:rPr lang="fa-IR" sz="2000" dirty="0" smtClean="0">
                <a:solidFill>
                  <a:prstClr val="black"/>
                </a:solidFill>
                <a:latin typeface="Calibri" panose="020F0502020204030204"/>
                <a:cs typeface="Arial" panose="020B0604020202020204" pitchFamily="34" charset="0"/>
              </a:rPr>
              <a:t>دستورالعمل </a:t>
            </a:r>
            <a:r>
              <a:rPr lang="fa-IR" sz="2000" dirty="0">
                <a:solidFill>
                  <a:prstClr val="black"/>
                </a:solidFill>
                <a:latin typeface="Calibri" panose="020F0502020204030204"/>
                <a:cs typeface="Arial" panose="020B0604020202020204" pitchFamily="34" charset="0"/>
              </a:rPr>
              <a:t>اجرا: در این مورد از کودک بخواهید که کلمات زیر را بخواند و صدای آخر هر کلمه را بگوید و سپس کلماتی که صدای آخرشان مثل هم است را بگوید </a:t>
            </a:r>
            <a:endParaRPr lang="en-US" sz="2000" dirty="0">
              <a:solidFill>
                <a:prstClr val="black"/>
              </a:solidFill>
              <a:latin typeface="Calibri" panose="020F0502020204030204"/>
            </a:endParaRPr>
          </a:p>
          <a:p>
            <a:pPr marL="0" lvl="0" indent="0" algn="just" defTabSz="914400">
              <a:spcBef>
                <a:spcPts val="0"/>
              </a:spcBef>
              <a:spcAft>
                <a:spcPts val="0"/>
              </a:spcAft>
              <a:buClrTx/>
              <a:buSzTx/>
              <a:buNone/>
            </a:pPr>
            <a:r>
              <a:rPr lang="fa-IR" sz="2000" dirty="0">
                <a:solidFill>
                  <a:prstClr val="black"/>
                </a:solidFill>
                <a:latin typeface="Calibri" panose="020F0502020204030204"/>
                <a:cs typeface="Arial" panose="020B0604020202020204" pitchFamily="34" charset="0"/>
              </a:rPr>
              <a:t>مثال: صدای آخرکلمه کتاب با کدام کلمه مثل هم است؟ </a:t>
            </a: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57707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marL="0" lvl="0" indent="0" algn="just" defTabSz="914400">
              <a:spcBef>
                <a:spcPts val="0"/>
              </a:spcBef>
              <a:spcAft>
                <a:spcPts val="0"/>
              </a:spcAft>
              <a:buClrTx/>
              <a:buSzTx/>
              <a:buNone/>
            </a:pPr>
            <a:r>
              <a:rPr lang="fa-IR" sz="2000" b="1" dirty="0">
                <a:solidFill>
                  <a:prstClr val="black"/>
                </a:solidFill>
                <a:latin typeface="Calibri" panose="020F0502020204030204"/>
                <a:cs typeface="Arial" panose="020B0604020202020204" pitchFamily="34" charset="0"/>
              </a:rPr>
              <a:t>تقسیم جمله به کلمه:</a:t>
            </a:r>
            <a:r>
              <a:rPr lang="fa-IR" sz="2000" dirty="0">
                <a:solidFill>
                  <a:prstClr val="black"/>
                </a:solidFill>
                <a:latin typeface="Calibri" panose="020F0502020204030204"/>
                <a:cs typeface="Arial" panose="020B0604020202020204" pitchFamily="34" charset="0"/>
              </a:rPr>
              <a:t> </a:t>
            </a:r>
            <a:endParaRPr lang="en-US" sz="2000" dirty="0">
              <a:solidFill>
                <a:prstClr val="black"/>
              </a:solidFill>
              <a:latin typeface="Calibri" panose="020F0502020204030204"/>
            </a:endParaRPr>
          </a:p>
          <a:p>
            <a:pPr marL="0" lvl="0" indent="0" algn="just" defTabSz="914400">
              <a:spcBef>
                <a:spcPts val="0"/>
              </a:spcBef>
              <a:spcAft>
                <a:spcPts val="0"/>
              </a:spcAft>
              <a:buClrTx/>
              <a:buSzTx/>
              <a:buNone/>
            </a:pPr>
            <a:r>
              <a:rPr lang="fa-IR" sz="2000" dirty="0">
                <a:solidFill>
                  <a:prstClr val="black"/>
                </a:solidFill>
                <a:latin typeface="Calibri" panose="020F0502020204030204"/>
                <a:cs typeface="Arial" panose="020B0604020202020204" pitchFamily="34" charset="0"/>
              </a:rPr>
              <a:t>وسایل مورد نیاز: </a:t>
            </a:r>
            <a:r>
              <a:rPr lang="fa-IR" sz="2000" dirty="0" smtClean="0">
                <a:solidFill>
                  <a:prstClr val="black"/>
                </a:solidFill>
                <a:latin typeface="Calibri" panose="020F0502020204030204"/>
                <a:cs typeface="Arial" panose="020B0604020202020204" pitchFamily="34" charset="0"/>
              </a:rPr>
              <a:t>سوالات </a:t>
            </a:r>
            <a:r>
              <a:rPr lang="fa-IR" sz="2000" dirty="0">
                <a:solidFill>
                  <a:prstClr val="black"/>
                </a:solidFill>
                <a:latin typeface="Calibri" panose="020F0502020204030204"/>
                <a:cs typeface="Arial" panose="020B0604020202020204" pitchFamily="34" charset="0"/>
              </a:rPr>
              <a:t>آزمون</a:t>
            </a:r>
            <a:endParaRPr lang="en-US" sz="2000" dirty="0">
              <a:solidFill>
                <a:prstClr val="black"/>
              </a:solidFill>
              <a:latin typeface="Calibri" panose="020F0502020204030204"/>
            </a:endParaRPr>
          </a:p>
          <a:p>
            <a:pPr marL="0" lvl="0" indent="0" algn="just" defTabSz="914400">
              <a:spcBef>
                <a:spcPts val="0"/>
              </a:spcBef>
              <a:spcAft>
                <a:spcPts val="0"/>
              </a:spcAft>
              <a:buClrTx/>
              <a:buSzTx/>
              <a:buNone/>
            </a:pPr>
            <a:r>
              <a:rPr lang="fa-IR" sz="2000" dirty="0">
                <a:solidFill>
                  <a:prstClr val="black"/>
                </a:solidFill>
                <a:latin typeface="Calibri" panose="020F0502020204030204"/>
                <a:cs typeface="Arial" panose="020B0604020202020204" pitchFamily="34" charset="0"/>
              </a:rPr>
              <a:t>دستورالعمل اجرا: در این مورد جمله را برای کودک خوانده و اگر متوجه نشد دو بار برایش میخوانیم و سپس از او می پرسیم  که چه کسی قصه می گوید یا چه کسی به مدرسه رفت سپس از او می خواهیم که جملات را جدا کند یا بگوید و یا بنویسد. </a:t>
            </a:r>
            <a:endParaRPr lang="en-US" sz="2000" dirty="0">
              <a:solidFill>
                <a:prstClr val="black"/>
              </a:solidFill>
              <a:latin typeface="Calibri" panose="020F0502020204030204"/>
            </a:endParaRPr>
          </a:p>
          <a:p>
            <a:pPr marL="0" lvl="0" indent="0" algn="just" defTabSz="914400">
              <a:spcBef>
                <a:spcPts val="0"/>
              </a:spcBef>
              <a:spcAft>
                <a:spcPts val="0"/>
              </a:spcAft>
              <a:buClrTx/>
              <a:buSzTx/>
              <a:buNone/>
            </a:pPr>
            <a:r>
              <a:rPr lang="fa-IR" sz="2000" dirty="0" smtClean="0">
                <a:solidFill>
                  <a:prstClr val="black"/>
                </a:solidFill>
                <a:latin typeface="Calibri" panose="020F0502020204030204"/>
                <a:cs typeface="Arial" panose="020B0604020202020204" pitchFamily="34" charset="0"/>
              </a:rPr>
              <a:t>يا از </a:t>
            </a:r>
            <a:r>
              <a:rPr lang="fa-IR" sz="2000" dirty="0">
                <a:solidFill>
                  <a:prstClr val="black"/>
                </a:solidFill>
                <a:latin typeface="Calibri" panose="020F0502020204030204"/>
                <a:cs typeface="Arial" panose="020B0604020202020204" pitchFamily="34" charset="0"/>
              </a:rPr>
              <a:t>کودک می خواهیم که کلماتی که ما نام میبریم  را با انگشتانش بشمارد و بگوید که چند کلمه است  و اگر متوجه نشد دوباره برایش تکرار کنیم. </a:t>
            </a:r>
          </a:p>
          <a:p>
            <a:endParaRPr lang="fa-IR" dirty="0"/>
          </a:p>
        </p:txBody>
      </p:sp>
    </p:spTree>
    <p:extLst>
      <p:ext uri="{BB962C8B-B14F-4D97-AF65-F5344CB8AC3E}">
        <p14:creationId xmlns:p14="http://schemas.microsoft.com/office/powerpoint/2010/main" val="211427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r>
              <a:rPr lang="fa-IR" b="1" dirty="0"/>
              <a:t>کلمات </a:t>
            </a:r>
            <a:r>
              <a:rPr lang="fa-IR" b="1" u="sng" dirty="0" smtClean="0"/>
              <a:t>هم آغاز </a:t>
            </a:r>
            <a:r>
              <a:rPr lang="fa-IR" b="1" dirty="0"/>
              <a:t>را در گروه کلما ت، تشخیص نمیدهد . مانند اینکه </a:t>
            </a:r>
            <a:r>
              <a:rPr lang="fa-IR" b="1" dirty="0" smtClean="0"/>
              <a:t>دانش آموز </a:t>
            </a:r>
            <a:r>
              <a:rPr lang="fa-IR" b="1" dirty="0"/>
              <a:t>متوجه </a:t>
            </a:r>
            <a:r>
              <a:rPr lang="fa-IR" b="1" dirty="0" smtClean="0"/>
              <a:t>نمیشود </a:t>
            </a:r>
            <a:r>
              <a:rPr lang="fa-IR" b="1" dirty="0"/>
              <a:t>واج آغازین سیب و ستاره همانند است.</a:t>
            </a:r>
          </a:p>
          <a:p>
            <a:r>
              <a:rPr lang="fa-IR" b="1" dirty="0"/>
              <a:t>کلمات </a:t>
            </a:r>
            <a:r>
              <a:rPr lang="fa-IR" b="1" u="sng" dirty="0" smtClean="0"/>
              <a:t>هم پایان </a:t>
            </a:r>
            <a:r>
              <a:rPr lang="fa-IR" b="1" dirty="0"/>
              <a:t>را در گروه کلما ت، تشخیص </a:t>
            </a:r>
            <a:r>
              <a:rPr lang="fa-IR" b="1" dirty="0" smtClean="0"/>
              <a:t>نمیدهد </a:t>
            </a:r>
            <a:r>
              <a:rPr lang="fa-IR" b="1" dirty="0"/>
              <a:t>. مانند اینکه </a:t>
            </a:r>
            <a:r>
              <a:rPr lang="fa-IR" b="1" dirty="0" smtClean="0"/>
              <a:t>دانشآ مو </a:t>
            </a:r>
            <a:r>
              <a:rPr lang="fa-IR" b="1" dirty="0"/>
              <a:t>ز متوجه </a:t>
            </a:r>
            <a:r>
              <a:rPr lang="fa-IR" b="1" dirty="0" smtClean="0"/>
              <a:t>نمیشود </a:t>
            </a:r>
            <a:r>
              <a:rPr lang="fa-IR" b="1" dirty="0"/>
              <a:t>واج پایانی سیب و کتا ب یا </a:t>
            </a:r>
            <a:r>
              <a:rPr lang="fa-IR" b="1" dirty="0" smtClean="0"/>
              <a:t>نمک </a:t>
            </a:r>
            <a:r>
              <a:rPr lang="fa-IR" b="1" dirty="0"/>
              <a:t>و کودک همانند است .</a:t>
            </a:r>
          </a:p>
          <a:p>
            <a:r>
              <a:rPr lang="fa-IR" b="1" dirty="0" smtClean="0"/>
              <a:t>کلماتی </a:t>
            </a:r>
            <a:r>
              <a:rPr lang="fa-IR" b="1" dirty="0"/>
              <a:t>را که شنیده است به شکل درست </a:t>
            </a:r>
            <a:r>
              <a:rPr lang="fa-IR" b="1" u="sng" dirty="0"/>
              <a:t>صدا کشی </a:t>
            </a:r>
            <a:r>
              <a:rPr lang="fa-IR" b="1" dirty="0" smtClean="0"/>
              <a:t>نمیکند </a:t>
            </a:r>
            <a:r>
              <a:rPr lang="fa-IR" b="1" dirty="0"/>
              <a:t>. به طور مثال با شنیدن کلمه سیب نمیتواند بگوید س ی ب . - -</a:t>
            </a:r>
          </a:p>
          <a:p>
            <a:r>
              <a:rPr lang="fa-IR" b="1" dirty="0"/>
              <a:t>با </a:t>
            </a:r>
            <a:r>
              <a:rPr lang="fa-IR" b="1" dirty="0" smtClean="0"/>
              <a:t>ترکیب کردن </a:t>
            </a:r>
            <a:r>
              <a:rPr lang="fa-IR" b="1" dirty="0"/>
              <a:t>صداها یا هجاهایی </a:t>
            </a:r>
            <a:r>
              <a:rPr lang="fa-IR" b="1" dirty="0" smtClean="0"/>
              <a:t>که </a:t>
            </a:r>
            <a:r>
              <a:rPr lang="fa-IR" b="1" dirty="0"/>
              <a:t>میشنود، </a:t>
            </a:r>
            <a:r>
              <a:rPr lang="fa-IR" b="1" dirty="0" smtClean="0"/>
              <a:t>نمیتواند </a:t>
            </a:r>
            <a:r>
              <a:rPr lang="fa-IR" b="1" u="sng" dirty="0" smtClean="0"/>
              <a:t>کلمه بسازد </a:t>
            </a:r>
            <a:r>
              <a:rPr lang="fa-IR" b="1" dirty="0"/>
              <a:t>. به طور مثال </a:t>
            </a:r>
            <a:r>
              <a:rPr lang="fa-IR" b="1" dirty="0" smtClean="0"/>
              <a:t>نمیتواند </a:t>
            </a:r>
            <a:r>
              <a:rPr lang="fa-IR" b="1" dirty="0"/>
              <a:t>با شنیدن س ی ب بگوید سیب</a:t>
            </a:r>
            <a:r>
              <a:rPr lang="fa-IR" b="1" dirty="0" smtClean="0"/>
              <a:t>.</a:t>
            </a:r>
            <a:endParaRPr lang="fa-IR" b="1" dirty="0"/>
          </a:p>
          <a:p>
            <a:r>
              <a:rPr lang="fa-IR" b="1" dirty="0"/>
              <a:t>صداها را </a:t>
            </a:r>
            <a:r>
              <a:rPr lang="fa-IR" b="1" dirty="0" smtClean="0"/>
              <a:t>به تنهایی میشناسد </a:t>
            </a:r>
            <a:r>
              <a:rPr lang="fa-IR" b="1" dirty="0"/>
              <a:t>ولی </a:t>
            </a:r>
            <a:r>
              <a:rPr lang="fa-IR" b="1" dirty="0" smtClean="0"/>
              <a:t>نمیتواند </a:t>
            </a:r>
            <a:r>
              <a:rPr lang="fa-IR" b="1" dirty="0"/>
              <a:t>آنها را </a:t>
            </a:r>
            <a:r>
              <a:rPr lang="fa-IR" b="1" u="sng" dirty="0"/>
              <a:t>ترکیب</a:t>
            </a:r>
            <a:r>
              <a:rPr lang="fa-IR" b="1" dirty="0"/>
              <a:t> کرده و یک واژه بسازد برا ی مثال ب/ ا / د را م یشناسد، تک تک </a:t>
            </a:r>
            <a:r>
              <a:rPr lang="fa-IR" b="1" dirty="0" smtClean="0"/>
              <a:t>میخواند </a:t>
            </a:r>
            <a:r>
              <a:rPr lang="fa-IR" b="1" dirty="0"/>
              <a:t>ولی </a:t>
            </a:r>
            <a:r>
              <a:rPr lang="fa-IR" b="1" dirty="0" smtClean="0"/>
              <a:t>باد </a:t>
            </a:r>
            <a:r>
              <a:rPr lang="fa-IR" b="1" dirty="0"/>
              <a:t>را نشان </a:t>
            </a:r>
            <a:r>
              <a:rPr lang="fa-IR" b="1" dirty="0" smtClean="0"/>
              <a:t>دهد و بخواند</a:t>
            </a:r>
            <a:endParaRPr lang="fa-IR" dirty="0"/>
          </a:p>
        </p:txBody>
      </p:sp>
    </p:spTree>
    <p:extLst>
      <p:ext uri="{BB962C8B-B14F-4D97-AF65-F5344CB8AC3E}">
        <p14:creationId xmlns:p14="http://schemas.microsoft.com/office/powerpoint/2010/main" val="950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57200"/>
            <a:ext cx="9601196" cy="1879600"/>
          </a:xfrm>
        </p:spPr>
        <p:txBody>
          <a:bodyPr>
            <a:normAutofit fontScale="90000"/>
          </a:bodyPr>
          <a:lstStyle/>
          <a:p>
            <a:pPr>
              <a:lnSpc>
                <a:spcPct val="107000"/>
              </a:lnSpc>
              <a:spcAft>
                <a:spcPts val="800"/>
              </a:spcAft>
            </a:pPr>
            <a:r>
              <a:rPr lang="en-US" b="1" dirty="0">
                <a:latin typeface="Calibri" panose="020F0502020204030204" pitchFamily="34" charset="0"/>
                <a:ea typeface="Calibri" panose="020F0502020204030204" pitchFamily="34" charset="0"/>
                <a:cs typeface="B Nazanin" panose="00000400000000000000" pitchFamily="2" charset="-78"/>
              </a:rPr>
              <a:t> </a:t>
            </a:r>
            <a:r>
              <a:rPr lang="en-US" sz="4000" dirty="0">
                <a:latin typeface="Calibri" panose="020F0502020204030204" pitchFamily="34" charset="0"/>
                <a:ea typeface="Calibri" panose="020F0502020204030204" pitchFamily="34" charset="0"/>
                <a:cs typeface="Arial" panose="020B0604020202020204" pitchFamily="34" charset="0"/>
              </a:rPr>
              <a:t/>
            </a:r>
            <a:br>
              <a:rPr lang="en-US" sz="4000" dirty="0">
                <a:latin typeface="Calibri" panose="020F0502020204030204" pitchFamily="34" charset="0"/>
                <a:ea typeface="Calibri" panose="020F0502020204030204" pitchFamily="34" charset="0"/>
                <a:cs typeface="Arial" panose="020B0604020202020204" pitchFamily="34" charset="0"/>
              </a:rPr>
            </a:br>
            <a:r>
              <a:rPr lang="fa-IR" b="1" dirty="0">
                <a:latin typeface="Calibri" panose="020F0502020204030204" pitchFamily="34" charset="0"/>
                <a:ea typeface="Calibri" panose="020F0502020204030204" pitchFamily="34" charset="0"/>
                <a:cs typeface="B Nazanin" panose="00000400000000000000" pitchFamily="2" charset="-78"/>
              </a:rPr>
              <a:t>اول همه ی هجاها را بخوان سپس هجای سمت راست را از بین هجاهای سمت چپ پیدا کن</a:t>
            </a:r>
            <a:endParaRPr lang="fa-IR" dirty="0"/>
          </a:p>
        </p:txBody>
      </p:sp>
      <p:graphicFrame>
        <p:nvGraphicFramePr>
          <p:cNvPr id="4" name="Content Placeholder 3"/>
          <p:cNvGraphicFramePr>
            <a:graphicFrameLocks noGrp="1"/>
          </p:cNvGraphicFramePr>
          <p:nvPr>
            <p:ph idx="1"/>
          </p:nvPr>
        </p:nvGraphicFramePr>
        <p:xfrm>
          <a:off x="3009900" y="3009423"/>
          <a:ext cx="6172200" cy="2413955"/>
        </p:xfrm>
        <a:graphic>
          <a:graphicData uri="http://schemas.openxmlformats.org/drawingml/2006/table">
            <a:tbl>
              <a:tblPr rtl="1" firstRow="1" bandRow="1"/>
              <a:tblGrid>
                <a:gridCol w="857250"/>
                <a:gridCol w="5314950"/>
              </a:tblGrid>
              <a:tr h="340995">
                <a:tc>
                  <a:txBody>
                    <a:bodyPr/>
                    <a:lstStyle/>
                    <a:p>
                      <a:pPr algn="r" rtl="1">
                        <a:lnSpc>
                          <a:spcPct val="107000"/>
                        </a:lnSpc>
                        <a:spcAft>
                          <a:spcPts val="0"/>
                        </a:spcAft>
                      </a:pP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ذا             را                دا           ژا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algn="r" rtl="1">
                        <a:lnSpc>
                          <a:spcPct val="107000"/>
                        </a:lnSpc>
                        <a:spcAft>
                          <a:spcPts val="0"/>
                        </a:spcAft>
                      </a:pP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مو</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US" sz="2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نو            مو                قو           فو</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algn="r" rtl="1">
                        <a:lnSpc>
                          <a:spcPct val="107000"/>
                        </a:lnSpc>
                        <a:spcAft>
                          <a:spcPts val="0"/>
                        </a:spcAft>
                      </a:pP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کا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US" sz="2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کا             لا                 گا                طا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algn="r" rtl="1">
                        <a:lnSpc>
                          <a:spcPct val="107000"/>
                        </a:lnSpc>
                        <a:spcAft>
                          <a:spcPts val="0"/>
                        </a:spcAft>
                      </a:pP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ظیـ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US"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طیـ           ضیـ               صیـ              ظیـ</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algn="r" rtl="1">
                        <a:lnSpc>
                          <a:spcPct val="107000"/>
                        </a:lnSpc>
                        <a:spcAft>
                          <a:spcPts val="0"/>
                        </a:spcAft>
                      </a:pPr>
                      <a:r>
                        <a:rPr lang="fa-IR" sz="2400" b="1" kern="120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خـَ</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en-US" sz="2400" b="1"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r>
                        <a:rPr lang="fa-IR" sz="2400" b="1"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حـَ             چـَ                جـَ                خـَ</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Char char="•"/>
              <a:tabLst/>
            </a:pPr>
            <a:r>
              <a:rPr kumimoji="0" lang="fa-IR" altLang="fa-IR"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اول همه ی هجاها را بخوان سپس هجای سمت راست را از بین هجاهای سمت چپ پیدا کن.</a:t>
            </a:r>
            <a:endParaRPr kumimoji="0" lang="en-US" altLang="fa-IR"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54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r>
              <a:rPr lang="fa-IR" b="1" dirty="0">
                <a:latin typeface="B Titr,Bold"/>
              </a:rPr>
              <a:t>نمونه 1: </a:t>
            </a:r>
            <a:r>
              <a:rPr lang="fa-IR" dirty="0">
                <a:latin typeface="B Titr,Bold"/>
                <a:cs typeface="B Nazanin" panose="00000400000000000000" pitchFamily="2" charset="-78"/>
              </a:rPr>
              <a:t>به کودک بگویید: حالا یه بازی با </a:t>
            </a:r>
            <a:r>
              <a:rPr lang="fa-IR" dirty="0" smtClean="0">
                <a:latin typeface="B Titr,Bold"/>
                <a:cs typeface="B Nazanin" panose="00000400000000000000" pitchFamily="2" charset="-78"/>
              </a:rPr>
              <a:t>کلمه ها.</a:t>
            </a:r>
          </a:p>
          <a:p>
            <a:r>
              <a:rPr lang="fa-IR" dirty="0" smtClean="0">
                <a:latin typeface="B Titr,Bold"/>
                <a:cs typeface="B Nazanin" panose="00000400000000000000" pitchFamily="2" charset="-78"/>
              </a:rPr>
              <a:t> </a:t>
            </a:r>
            <a:r>
              <a:rPr lang="fa-IR" dirty="0">
                <a:latin typeface="B Titr,Bold"/>
                <a:cs typeface="B Nazanin" panose="00000400000000000000" pitchFamily="2" charset="-78"/>
              </a:rPr>
              <a:t>من قسمتهای ین کلمه رو جدا جدا میگویم، بعد تو بگو، </a:t>
            </a:r>
            <a:r>
              <a:rPr lang="fa-IR" dirty="0" smtClean="0">
                <a:latin typeface="B Titr,Bold"/>
                <a:cs typeface="B Nazanin" panose="00000400000000000000" pitchFamily="2" charset="-78"/>
              </a:rPr>
              <a:t>اگه </a:t>
            </a:r>
            <a:r>
              <a:rPr lang="fa-IR" dirty="0" smtClean="0">
                <a:cs typeface="B Nazanin" panose="00000400000000000000" pitchFamily="2" charset="-78"/>
              </a:rPr>
              <a:t>اونا رو با هم بگویم چه کلمهای درست میشه؟ برای مثال من میگویم: / ما </a:t>
            </a:r>
            <a:r>
              <a:rPr lang="fa-IR" dirty="0" smtClean="0">
                <a:latin typeface="Times New Roman" panose="02020603050405020304" pitchFamily="18" charset="0"/>
              </a:rPr>
              <a:t>– </a:t>
            </a:r>
            <a:r>
              <a:rPr lang="fa-IR" dirty="0" smtClean="0">
                <a:latin typeface="Times New Roman" panose="02020603050405020304" pitchFamily="18" charset="0"/>
                <a:cs typeface="B Nazanin" panose="00000400000000000000" pitchFamily="2" charset="-78"/>
              </a:rPr>
              <a:t>شین/</a:t>
            </a:r>
          </a:p>
          <a:p>
            <a:r>
              <a:rPr lang="fa-IR" dirty="0" smtClean="0">
                <a:cs typeface="B Nazanin" panose="00000400000000000000" pitchFamily="2" charset="-78"/>
              </a:rPr>
              <a:t>بین هر هجا تا هجای بعدی 2 ثانیه فاصله است. </a:t>
            </a:r>
            <a:r>
              <a:rPr lang="fa-IR" dirty="0" smtClean="0">
                <a:latin typeface="Wingdings" panose="05000000000000000000" pitchFamily="2" charset="2"/>
                <a:cs typeface="B Nazanin" panose="00000400000000000000" pitchFamily="2" charset="-78"/>
              </a:rPr>
              <a:t></a:t>
            </a:r>
          </a:p>
          <a:p>
            <a:r>
              <a:rPr lang="fa-IR" dirty="0" smtClean="0">
                <a:cs typeface="B Nazanin" panose="00000400000000000000" pitchFamily="2" charset="-78"/>
              </a:rPr>
              <a:t>چه </a:t>
            </a:r>
            <a:r>
              <a:rPr lang="fa-IR" dirty="0">
                <a:cs typeface="B Nazanin" panose="00000400000000000000" pitchFamily="2" charset="-78"/>
              </a:rPr>
              <a:t>کلمهای میشه؟ ) 3 ثانیه فرصت( آفرین، ماشین، درست گفتی.</a:t>
            </a:r>
          </a:p>
          <a:p>
            <a:r>
              <a:rPr lang="fa-IR" dirty="0">
                <a:cs typeface="B Nazanin" panose="00000400000000000000" pitchFamily="2" charset="-78"/>
              </a:rPr>
              <a:t>حالا من قسمتهایی از کلمه رو جدا جدا میگویم تو بگو، اگه اونا رو با هم بگویی، چی میشه ؟ . . . </a:t>
            </a:r>
            <a:r>
              <a:rPr lang="fa-IR" dirty="0">
                <a:latin typeface="Wingdings 2" panose="05020102010507070707" pitchFamily="18" charset="2"/>
                <a:cs typeface="B Nazanin" panose="00000400000000000000" pitchFamily="2" charset="-78"/>
              </a:rPr>
              <a:t></a:t>
            </a:r>
          </a:p>
          <a:p>
            <a:r>
              <a:rPr lang="fa-IR" dirty="0">
                <a:cs typeface="B Nazanin" panose="00000400000000000000" pitchFamily="2" charset="-78"/>
              </a:rPr>
              <a:t>/ پر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ده / ، / ک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لاه / ، /صن/د/ لی / ، / بس / ت / نی / ، / صب / حو / نه /</a:t>
            </a:r>
          </a:p>
          <a:p>
            <a:r>
              <a:rPr lang="fa-IR" dirty="0">
                <a:cs typeface="B Nazanin" panose="00000400000000000000" pitchFamily="2" charset="-78"/>
              </a:rPr>
              <a:t>در صورتی که کودک توانمندی لازم را کسب کرد میتوان از کلمههای بیمعنی استفاده کرد. </a:t>
            </a:r>
            <a:r>
              <a:rPr lang="fa-IR" dirty="0">
                <a:latin typeface="Wingdings 2" panose="05020102010507070707" pitchFamily="18" charset="2"/>
                <a:cs typeface="B Nazanin" panose="00000400000000000000" pitchFamily="2" charset="-78"/>
              </a:rPr>
              <a:t></a:t>
            </a:r>
          </a:p>
          <a:p>
            <a:r>
              <a:rPr lang="fa-IR" b="1" dirty="0">
                <a:latin typeface="B Titr,Bold"/>
              </a:rPr>
              <a:t>نمونه 2: </a:t>
            </a:r>
            <a:r>
              <a:rPr lang="fa-IR" dirty="0">
                <a:latin typeface="B Titr,Bold"/>
                <a:cs typeface="B Nazanin" panose="00000400000000000000" pitchFamily="2" charset="-78"/>
              </a:rPr>
              <a:t>حالا کلمههایی میگویم که معنی ندارند: / گار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دوم / بگو چه کلمهی بیمعنی گفتم؟</a:t>
            </a:r>
          </a:p>
          <a:p>
            <a:r>
              <a:rPr lang="fa-IR" dirty="0">
                <a:cs typeface="B Nazanin" panose="00000400000000000000" pitchFamily="2" charset="-78"/>
              </a:rPr>
              <a:t>/ صن</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له / ، / تر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برگ / ، / سل</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تین / .</a:t>
            </a:r>
            <a:endParaRPr lang="fa-IR" dirty="0"/>
          </a:p>
        </p:txBody>
      </p:sp>
    </p:spTree>
    <p:extLst>
      <p:ext uri="{BB962C8B-B14F-4D97-AF65-F5344CB8AC3E}">
        <p14:creationId xmlns:p14="http://schemas.microsoft.com/office/powerpoint/2010/main" val="122687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r>
              <a:rPr lang="fa-IR" b="1" dirty="0" smtClean="0">
                <a:latin typeface="B Titr,Bold"/>
              </a:rPr>
              <a:t>نمونه 1: </a:t>
            </a:r>
            <a:r>
              <a:rPr lang="fa-IR" dirty="0" smtClean="0">
                <a:latin typeface="B Titr,Bold"/>
                <a:cs typeface="B Nazanin" panose="00000400000000000000" pitchFamily="2" charset="-78"/>
              </a:rPr>
              <a:t>به کودک بگویید: میخواهیم یه بازی با کلمه ها کنیم. میدونی اگه کلمه ی </a:t>
            </a:r>
            <a:r>
              <a:rPr lang="fa-IR" dirty="0" smtClean="0">
                <a:latin typeface="Times New Roman" panose="02020603050405020304" pitchFamily="18" charset="0"/>
              </a:rPr>
              <a:t>"</a:t>
            </a:r>
            <a:r>
              <a:rPr lang="fa-IR" dirty="0" smtClean="0">
                <a:latin typeface="Times New Roman" panose="02020603050405020304" pitchFamily="18" charset="0"/>
                <a:cs typeface="B Nazanin" panose="00000400000000000000" pitchFamily="2" charset="-78"/>
              </a:rPr>
              <a:t>خونه</a:t>
            </a:r>
            <a:r>
              <a:rPr lang="fa-IR" dirty="0" smtClean="0">
                <a:latin typeface="Times New Roman" panose="02020603050405020304" pitchFamily="18" charset="0"/>
              </a:rPr>
              <a:t>" </a:t>
            </a:r>
            <a:r>
              <a:rPr lang="fa-IR" dirty="0" smtClean="0">
                <a:latin typeface="Times New Roman" panose="02020603050405020304" pitchFamily="18" charset="0"/>
                <a:cs typeface="B Nazanin" panose="00000400000000000000" pitchFamily="2" charset="-78"/>
              </a:rPr>
              <a:t>رو بخواهیم جدا جدا</a:t>
            </a:r>
          </a:p>
          <a:p>
            <a:r>
              <a:rPr lang="fa-IR" dirty="0" smtClean="0">
                <a:cs typeface="B Nazanin" panose="00000400000000000000" pitchFamily="2" charset="-78"/>
              </a:rPr>
              <a:t>بگیم</a:t>
            </a:r>
            <a:r>
              <a:rPr lang="fa-IR" dirty="0">
                <a:cs typeface="B Nazanin" panose="00000400000000000000" pitchFamily="2" charset="-78"/>
              </a:rPr>
              <a:t>، چه جوری میشه؟ میشه: /خو- نه /. حالا من </a:t>
            </a:r>
            <a:r>
              <a:rPr lang="fa-IR" dirty="0" smtClean="0">
                <a:cs typeface="B Nazanin" panose="00000400000000000000" pitchFamily="2" charset="-78"/>
              </a:rPr>
              <a:t>کلمه هایی </a:t>
            </a:r>
            <a:r>
              <a:rPr lang="fa-IR" dirty="0">
                <a:cs typeface="B Nazanin" panose="00000400000000000000" pitchFamily="2" charset="-78"/>
              </a:rPr>
              <a:t>به شما میگویم تا آنها را جدا جدا بگویی.</a:t>
            </a:r>
          </a:p>
          <a:p>
            <a:r>
              <a:rPr lang="fa-IR" dirty="0" smtClean="0">
                <a:cs typeface="B Nazanin" panose="00000400000000000000" pitchFamily="2" charset="-78"/>
              </a:rPr>
              <a:t>میتواند به تعداد بخشهای آن کف بزند </a:t>
            </a:r>
            <a:r>
              <a:rPr lang="fa-IR" dirty="0" smtClean="0">
                <a:latin typeface="Wingdings" panose="05000000000000000000" pitchFamily="2" charset="2"/>
                <a:cs typeface="B Nazanin" panose="00000400000000000000" pitchFamily="2" charset="-78"/>
              </a:rPr>
              <a:t></a:t>
            </a:r>
          </a:p>
          <a:p>
            <a:r>
              <a:rPr lang="fa-IR" dirty="0" smtClean="0">
                <a:cs typeface="B Nazanin" panose="00000400000000000000" pitchFamily="2" charset="-78"/>
              </a:rPr>
              <a:t>بازی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ماهی / چشم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مو / پروانه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تلفن / خمیر بازی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ماکارونی .</a:t>
            </a:r>
          </a:p>
          <a:p>
            <a:r>
              <a:rPr lang="fa-IR" dirty="0">
                <a:cs typeface="B Nazanin" panose="00000400000000000000" pitchFamily="2" charset="-78"/>
              </a:rPr>
              <a:t>در صورتی که کودک توانمندی لازم را کسب کرد میتوان از </a:t>
            </a:r>
            <a:r>
              <a:rPr lang="fa-IR" dirty="0" smtClean="0">
                <a:cs typeface="B Nazanin" panose="00000400000000000000" pitchFamily="2" charset="-78"/>
              </a:rPr>
              <a:t>کلمه های </a:t>
            </a:r>
            <a:r>
              <a:rPr lang="fa-IR" dirty="0">
                <a:cs typeface="B Nazanin" panose="00000400000000000000" pitchFamily="2" charset="-78"/>
              </a:rPr>
              <a:t>بیمعنی هم استفاده کرد. </a:t>
            </a:r>
            <a:r>
              <a:rPr lang="fa-IR" dirty="0">
                <a:latin typeface="Wingdings" panose="05000000000000000000" pitchFamily="2" charset="2"/>
                <a:cs typeface="B Nazanin" panose="00000400000000000000" pitchFamily="2" charset="-78"/>
              </a:rPr>
              <a:t></a:t>
            </a:r>
          </a:p>
          <a:p>
            <a:r>
              <a:rPr lang="fa-IR" b="1" dirty="0">
                <a:latin typeface="B Titr,Bold"/>
              </a:rPr>
              <a:t>نمونه 2: </a:t>
            </a:r>
            <a:r>
              <a:rPr lang="fa-IR" dirty="0">
                <a:latin typeface="B Titr,Bold"/>
                <a:cs typeface="B Nazanin" panose="00000400000000000000" pitchFamily="2" charset="-78"/>
              </a:rPr>
              <a:t>به کودک بگویید: این کلمهها معنی ندارند، حالا اینها رو جدا جدا بگو:</a:t>
            </a:r>
          </a:p>
          <a:p>
            <a:r>
              <a:rPr lang="fa-IR" dirty="0">
                <a:cs typeface="B Nazanin" panose="00000400000000000000" pitchFamily="2" charset="-78"/>
              </a:rPr>
              <a:t>آلپون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هار پشت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لز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تلکا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پالاشین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جلوزمند</a:t>
            </a:r>
            <a:endParaRPr lang="fa-IR" dirty="0"/>
          </a:p>
        </p:txBody>
      </p:sp>
    </p:spTree>
    <p:extLst>
      <p:ext uri="{BB962C8B-B14F-4D97-AF65-F5344CB8AC3E}">
        <p14:creationId xmlns:p14="http://schemas.microsoft.com/office/powerpoint/2010/main" val="354528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457200" indent="-457200">
              <a:buFont typeface="+mj-lt"/>
              <a:buAutoNum type="arabicPeriod"/>
            </a:pPr>
            <a:r>
              <a:rPr lang="fa-IR" b="1" dirty="0">
                <a:latin typeface="B Titr,Bold"/>
              </a:rPr>
              <a:t>نمونه: </a:t>
            </a:r>
            <a:r>
              <a:rPr lang="fa-IR" dirty="0">
                <a:latin typeface="B Titr,Bold"/>
                <a:cs typeface="B Nazanin" panose="00000400000000000000" pitchFamily="2" charset="-78"/>
              </a:rPr>
              <a:t>به کودک بگویید: ین تصویر به تو نشان میدهم، اسم آن را بگو. آنگاه 3 </a:t>
            </a:r>
            <a:r>
              <a:rPr lang="fa-IR" dirty="0" smtClean="0">
                <a:latin typeface="B Titr,Bold"/>
                <a:cs typeface="B Nazanin" panose="00000400000000000000" pitchFamily="2" charset="-78"/>
              </a:rPr>
              <a:t>کلمه ی </a:t>
            </a:r>
            <a:r>
              <a:rPr lang="fa-IR" dirty="0">
                <a:latin typeface="B Titr,Bold"/>
                <a:cs typeface="B Nazanin" panose="00000400000000000000" pitchFamily="2" charset="-78"/>
              </a:rPr>
              <a:t>متوالی به کودک بگویید:</a:t>
            </a:r>
          </a:p>
          <a:p>
            <a:pPr marL="457200" indent="-457200">
              <a:buFont typeface="+mj-lt"/>
              <a:buAutoNum type="arabicPeriod"/>
            </a:pPr>
            <a:r>
              <a:rPr lang="fa-IR" dirty="0">
                <a:cs typeface="B Nazanin" panose="00000400000000000000" pitchFamily="2" charset="-78"/>
              </a:rPr>
              <a:t>یکی از کلمهها با اسم تصویر هدف، هم قافیه است، یعنی دو صدای آخر آنها یکی است. کودک باید </a:t>
            </a:r>
            <a:r>
              <a:rPr lang="fa-IR" dirty="0" smtClean="0">
                <a:cs typeface="B Nazanin" panose="00000400000000000000" pitchFamily="2" charset="-78"/>
              </a:rPr>
              <a:t>کلمه ی </a:t>
            </a:r>
            <a:r>
              <a:rPr lang="fa-IR" dirty="0">
                <a:cs typeface="B Nazanin" panose="00000400000000000000" pitchFamily="2" charset="-78"/>
              </a:rPr>
              <a:t>مورد</a:t>
            </a:r>
          </a:p>
          <a:p>
            <a:pPr marL="457200" indent="-457200">
              <a:buFont typeface="+mj-lt"/>
              <a:buAutoNum type="arabicPeriod"/>
            </a:pPr>
            <a:r>
              <a:rPr lang="fa-IR" dirty="0">
                <a:cs typeface="B Nazanin" panose="00000400000000000000" pitchFamily="2" charset="-78"/>
              </a:rPr>
              <a:t>نظر را پیدا کند و بگوید.</a:t>
            </a:r>
          </a:p>
          <a:p>
            <a:pPr marL="457200" indent="-457200">
              <a:buFont typeface="+mj-lt"/>
              <a:buAutoNum type="arabicPeriod"/>
            </a:pPr>
            <a:r>
              <a:rPr lang="fa-IR" dirty="0">
                <a:cs typeface="B Nazanin" panose="00000400000000000000" pitchFamily="2" charset="-78"/>
              </a:rPr>
              <a:t>مانند: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موو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 کدوم کلمه آخرو مثل موشه ؟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لب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دوو </a:t>
            </a:r>
            <a:r>
              <a:rPr lang="fa-IR" dirty="0">
                <a:latin typeface="Times New Roman" panose="02020603050405020304" pitchFamily="18" charset="0"/>
              </a:rPr>
              <a:t>– </a:t>
            </a:r>
            <a:r>
              <a:rPr lang="fa-IR" dirty="0">
                <a:latin typeface="Times New Roman" panose="02020603050405020304" pitchFamily="18" charset="0"/>
                <a:cs typeface="B Nazanin" panose="00000400000000000000" pitchFamily="2" charset="-78"/>
              </a:rPr>
              <a:t>مو </a:t>
            </a:r>
            <a:r>
              <a:rPr lang="fa-IR" dirty="0">
                <a:latin typeface="Times New Roman" panose="02020603050405020304" pitchFamily="18" charset="0"/>
              </a:rPr>
              <a:t>"</a:t>
            </a:r>
            <a:endParaRPr lang="fa-IR" dirty="0"/>
          </a:p>
        </p:txBody>
      </p:sp>
    </p:spTree>
    <p:extLst>
      <p:ext uri="{BB962C8B-B14F-4D97-AF65-F5344CB8AC3E}">
        <p14:creationId xmlns:p14="http://schemas.microsoft.com/office/powerpoint/2010/main" val="322662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6600"/>
            <a:ext cx="9601196" cy="1549399"/>
          </a:xfrm>
        </p:spPr>
        <p:txBody>
          <a:bodyPr>
            <a:normAutofit fontScale="90000"/>
          </a:bodyPr>
          <a:lstStyle/>
          <a:p>
            <a:r>
              <a:rPr lang="fa-IR" b="1" dirty="0" smtClean="0">
                <a:latin typeface="B Titr,Bold"/>
              </a:rPr>
              <a:t/>
            </a:r>
            <a:br>
              <a:rPr lang="fa-IR" b="1" dirty="0" smtClean="0">
                <a:latin typeface="B Titr,Bold"/>
              </a:rPr>
            </a:br>
            <a:r>
              <a:rPr lang="fa-IR" b="1" dirty="0" smtClean="0">
                <a:latin typeface="B Titr,Bold"/>
              </a:rPr>
              <a:t>مهارت </a:t>
            </a:r>
            <a:r>
              <a:rPr lang="fa-IR" b="1" dirty="0">
                <a:latin typeface="B Titr,Bold"/>
              </a:rPr>
              <a:t>زبانی </a:t>
            </a:r>
            <a:r>
              <a:rPr lang="fa-IR" b="1" dirty="0" smtClean="0">
                <a:latin typeface="B Titr,Bold"/>
              </a:rPr>
              <a:t>درک </a:t>
            </a:r>
            <a:r>
              <a:rPr lang="fa-IR" b="1" dirty="0">
                <a:latin typeface="B Titr,Bold"/>
              </a:rPr>
              <a:t>و </a:t>
            </a:r>
            <a:r>
              <a:rPr lang="fa-IR" b="1" dirty="0" smtClean="0">
                <a:latin typeface="B Titr,Bold"/>
              </a:rPr>
              <a:t>بیان</a:t>
            </a:r>
            <a:r>
              <a:rPr lang="fa-IR" b="1" dirty="0">
                <a:latin typeface="B Titr,Bold"/>
              </a:rPr>
              <a:t/>
            </a:r>
            <a:br>
              <a:rPr lang="fa-IR" b="1" dirty="0">
                <a:latin typeface="B Titr,Bold"/>
              </a:rPr>
            </a:br>
            <a:r>
              <a:rPr lang="fa-IR" b="1" dirty="0">
                <a:latin typeface="B Titr,Bold"/>
              </a:rPr>
              <a:t/>
            </a:r>
            <a:br>
              <a:rPr lang="fa-IR" b="1" dirty="0">
                <a:latin typeface="B Titr,Bold"/>
              </a:rPr>
            </a:br>
            <a:endParaRPr lang="fa-IR" dirty="0"/>
          </a:p>
        </p:txBody>
      </p:sp>
      <p:sp>
        <p:nvSpPr>
          <p:cNvPr id="3" name="Content Placeholder 2"/>
          <p:cNvSpPr>
            <a:spLocks noGrp="1"/>
          </p:cNvSpPr>
          <p:nvPr>
            <p:ph idx="1"/>
          </p:nvPr>
        </p:nvSpPr>
        <p:spPr/>
        <p:txBody>
          <a:bodyPr>
            <a:normAutofit fontScale="40000" lnSpcReduction="20000"/>
          </a:bodyPr>
          <a:lstStyle/>
          <a:p>
            <a:r>
              <a:rPr lang="en-US" sz="2000" b="1" dirty="0" smtClean="0">
                <a:latin typeface="Times New Roman" panose="02020603050405020304" pitchFamily="18" charset="0"/>
              </a:rPr>
              <a:t>L/1</a:t>
            </a:r>
            <a:endParaRPr lang="en-US" sz="4900" b="1" dirty="0">
              <a:latin typeface="Times New Roman" panose="02020603050405020304" pitchFamily="18" charset="0"/>
            </a:endParaRPr>
          </a:p>
          <a:p>
            <a:r>
              <a:rPr lang="fa-IR" sz="4900" b="1" dirty="0">
                <a:latin typeface="B Titr,Bold"/>
              </a:rPr>
              <a:t>نمونه 1: بازی بگرد و پیدا کن</a:t>
            </a:r>
          </a:p>
          <a:p>
            <a:r>
              <a:rPr lang="fa-IR" sz="4900" dirty="0">
                <a:cs typeface="B Nazanin" panose="00000400000000000000" pitchFamily="2" charset="-78"/>
              </a:rPr>
              <a:t>مواردی را بیان کنید تا کودک آنها را پیدا کرده و نشان دهد.</a:t>
            </a:r>
          </a:p>
          <a:p>
            <a:r>
              <a:rPr lang="fa-IR" sz="4900" dirty="0">
                <a:cs typeface="B Nazanin" panose="00000400000000000000" pitchFamily="2" charset="-78"/>
              </a:rPr>
              <a:t>مانند: توپ را پیدا کن . / لامپ را نشان بده .</a:t>
            </a:r>
          </a:p>
          <a:p>
            <a:r>
              <a:rPr lang="fa-IR" sz="4900" b="1" dirty="0">
                <a:latin typeface="B Titr,Bold"/>
              </a:rPr>
              <a:t>نمونه 2: </a:t>
            </a:r>
            <a:r>
              <a:rPr lang="fa-IR" sz="4900" dirty="0">
                <a:latin typeface="B Titr,Bold"/>
                <a:cs typeface="B Nazanin" panose="00000400000000000000" pitchFamily="2" charset="-78"/>
              </a:rPr>
              <a:t>از طبقه های متفاوت مواردی را برای کلاس تهیه کنید. کودک از هر طبقه آنچه شما میخواهید را جدا کند.</a:t>
            </a:r>
          </a:p>
          <a:p>
            <a:r>
              <a:rPr lang="fa-IR" sz="4900" b="1" dirty="0" smtClean="0">
                <a:latin typeface="B Titr,Bold"/>
              </a:rPr>
              <a:t>نمونه</a:t>
            </a:r>
            <a:r>
              <a:rPr lang="fa-IR" sz="4900" b="1" dirty="0">
                <a:latin typeface="B Titr,Bold"/>
              </a:rPr>
              <a:t>: بازی گوش بده و انجام بده</a:t>
            </a:r>
          </a:p>
          <a:p>
            <a:r>
              <a:rPr lang="fa-IR" sz="4900" dirty="0">
                <a:cs typeface="B Nazanin" panose="00000400000000000000" pitchFamily="2" charset="-78"/>
              </a:rPr>
              <a:t>بازیهایی طراحی کنید که در آنها از کودک بخواهید دستورهای سادهی شما را انجام دهد.</a:t>
            </a:r>
          </a:p>
          <a:p>
            <a:r>
              <a:rPr lang="fa-IR" sz="4900" dirty="0">
                <a:cs typeface="B Nazanin" panose="00000400000000000000" pitchFamily="2" charset="-78"/>
              </a:rPr>
              <a:t>مانند: مهره ی آبی را بده. / چراغ را خاموو کن. / دستت را بالا ببر.</a:t>
            </a:r>
          </a:p>
          <a:p>
            <a:pPr algn="l"/>
            <a:r>
              <a:rPr lang="en-US" sz="2000" b="1" dirty="0" smtClean="0">
                <a:latin typeface="Times New Roman" panose="02020603050405020304" pitchFamily="18" charset="0"/>
              </a:rPr>
              <a:t>L/4</a:t>
            </a:r>
            <a:endParaRPr lang="fa-IR" dirty="0"/>
          </a:p>
        </p:txBody>
      </p:sp>
    </p:spTree>
    <p:extLst>
      <p:ext uri="{BB962C8B-B14F-4D97-AF65-F5344CB8AC3E}">
        <p14:creationId xmlns:p14="http://schemas.microsoft.com/office/powerpoint/2010/main" val="275483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buClr>
                <a:srgbClr val="83992A"/>
              </a:buClr>
            </a:pPr>
            <a:r>
              <a:rPr lang="fa-IR" sz="1600" b="1" dirty="0">
                <a:solidFill>
                  <a:prstClr val="black">
                    <a:lumMod val="85000"/>
                    <a:lumOff val="15000"/>
                  </a:prstClr>
                </a:solidFill>
                <a:latin typeface="B Titr,Bold"/>
              </a:rPr>
              <a:t>نمونه 1: بازی گوش بده و انجام بده</a:t>
            </a:r>
          </a:p>
          <a:p>
            <a:pPr lvl="0">
              <a:buClr>
                <a:srgbClr val="83992A"/>
              </a:buClr>
            </a:pPr>
            <a:r>
              <a:rPr lang="fa-IR" sz="1600" dirty="0">
                <a:solidFill>
                  <a:prstClr val="black">
                    <a:lumMod val="85000"/>
                    <a:lumOff val="15000"/>
                  </a:prstClr>
                </a:solidFill>
                <a:cs typeface="B Nazanin" panose="00000400000000000000" pitchFamily="2" charset="-78"/>
              </a:rPr>
              <a:t>بازیهایی طراحی کنید و از کودک بخواهید دستورهای دو قسمتی شما را انجام دهد .</a:t>
            </a:r>
          </a:p>
          <a:p>
            <a:pPr lvl="0">
              <a:buClr>
                <a:srgbClr val="83992A"/>
              </a:buClr>
            </a:pPr>
            <a:r>
              <a:rPr lang="fa-IR" sz="1600" dirty="0">
                <a:solidFill>
                  <a:prstClr val="black">
                    <a:lumMod val="85000"/>
                    <a:lumOff val="15000"/>
                  </a:prstClr>
                </a:solidFill>
                <a:cs typeface="B Nazanin" panose="00000400000000000000" pitchFamily="2" charset="-78"/>
              </a:rPr>
              <a:t>مانند: دستت را ببر بالا ، چشمت را ببند . / مهره ی آبی را بردار ، توی سبد بگاار .</a:t>
            </a:r>
          </a:p>
          <a:p>
            <a:pPr lvl="0">
              <a:buClr>
                <a:srgbClr val="83992A"/>
              </a:buClr>
            </a:pPr>
            <a:r>
              <a:rPr lang="fa-IR" sz="1600" b="1" dirty="0">
                <a:solidFill>
                  <a:prstClr val="black">
                    <a:lumMod val="85000"/>
                    <a:lumOff val="15000"/>
                  </a:prstClr>
                </a:solidFill>
                <a:latin typeface="B Titr,Bold"/>
              </a:rPr>
              <a:t>نمونه 2: بازی رنگ کردن</a:t>
            </a:r>
          </a:p>
          <a:p>
            <a:pPr lvl="0">
              <a:buClr>
                <a:srgbClr val="83992A"/>
              </a:buClr>
            </a:pPr>
            <a:r>
              <a:rPr lang="fa-IR" sz="1600" dirty="0">
                <a:solidFill>
                  <a:prstClr val="black">
                    <a:lumMod val="85000"/>
                    <a:lumOff val="15000"/>
                  </a:prstClr>
                </a:solidFill>
                <a:cs typeface="B Nazanin" panose="00000400000000000000" pitchFamily="2" charset="-78"/>
              </a:rPr>
              <a:t>تصویری رنگ نشده را در اختیار کودک قرار دهید، آنگاه از کودک بخواهید به دقت به دستورالعملها گوو دهد و نقاشی</a:t>
            </a:r>
          </a:p>
          <a:p>
            <a:pPr lvl="0">
              <a:buClr>
                <a:srgbClr val="83992A"/>
              </a:buClr>
            </a:pPr>
            <a:r>
              <a:rPr lang="fa-IR" sz="1600" dirty="0">
                <a:solidFill>
                  <a:prstClr val="black">
                    <a:lumMod val="85000"/>
                    <a:lumOff val="15000"/>
                  </a:prstClr>
                </a:solidFill>
                <a:cs typeface="B Nazanin" panose="00000400000000000000" pitchFamily="2" charset="-78"/>
              </a:rPr>
              <a:t>را، طبق مراحل گفته شده، رنگ آمیزی کند. ) گل را قرمز و گلدان را زرد کن (.</a:t>
            </a:r>
          </a:p>
          <a:p>
            <a:endParaRPr lang="fa-IR" dirty="0"/>
          </a:p>
        </p:txBody>
      </p:sp>
    </p:spTree>
    <p:extLst>
      <p:ext uri="{BB962C8B-B14F-4D97-AF65-F5344CB8AC3E}">
        <p14:creationId xmlns:p14="http://schemas.microsoft.com/office/powerpoint/2010/main" val="15764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b="1" dirty="0">
                <a:solidFill>
                  <a:prstClr val="black"/>
                </a:solidFill>
                <a:latin typeface="Calibri" panose="020F0502020204030204"/>
                <a:cs typeface="B Zar" panose="00000400000000000000" pitchFamily="2" charset="-78"/>
              </a:rPr>
              <a:t>نقص در خواندن (نارساخوانی)</a:t>
            </a:r>
            <a:r>
              <a:rPr lang="en-US" dirty="0">
                <a:solidFill>
                  <a:prstClr val="black"/>
                </a:solidFill>
                <a:latin typeface="Calibri" panose="020F0502020204030204"/>
                <a:cs typeface="B Zar" panose="00000400000000000000" pitchFamily="2" charset="-78"/>
              </a:rPr>
              <a:t> dyslexia</a:t>
            </a:r>
            <a:r>
              <a:rPr lang="fa-IR" dirty="0">
                <a:solidFill>
                  <a:prstClr val="black"/>
                </a:solidFill>
                <a:latin typeface="Calibri" panose="020F0502020204030204"/>
                <a:cs typeface="B Zar" panose="00000400000000000000" pitchFamily="2" charset="-78"/>
              </a:rPr>
              <a:t/>
            </a:r>
            <a:br>
              <a:rPr lang="fa-IR" dirty="0">
                <a:solidFill>
                  <a:prstClr val="black"/>
                </a:solidFill>
                <a:latin typeface="Calibri" panose="020F0502020204030204"/>
                <a:cs typeface="B Zar" panose="00000400000000000000" pitchFamily="2" charset="-78"/>
              </a:rPr>
            </a:br>
            <a:endParaRPr lang="fa-IR" dirty="0"/>
          </a:p>
        </p:txBody>
      </p:sp>
      <p:sp>
        <p:nvSpPr>
          <p:cNvPr id="3" name="Content Placeholder 2"/>
          <p:cNvSpPr>
            <a:spLocks noGrp="1"/>
          </p:cNvSpPr>
          <p:nvPr>
            <p:ph idx="1"/>
          </p:nvPr>
        </p:nvSpPr>
        <p:spPr/>
        <p:txBody>
          <a:bodyPr>
            <a:normAutofit lnSpcReduction="10000"/>
          </a:bodyPr>
          <a:lstStyle/>
          <a:p>
            <a:pPr marL="228600" lvl="0" indent="-228600" defTabSz="914400">
              <a:lnSpc>
                <a:spcPct val="90000"/>
              </a:lnSpc>
              <a:spcBef>
                <a:spcPts val="1000"/>
              </a:spcBef>
              <a:spcAft>
                <a:spcPts val="0"/>
              </a:spcAft>
              <a:buClrTx/>
              <a:buSzTx/>
              <a:buFont typeface="Arial" panose="020B0604020202020204" pitchFamily="34" charset="0"/>
              <a:buChar char="•"/>
            </a:pPr>
            <a:endParaRPr lang="en-US" sz="26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2200" dirty="0">
                <a:solidFill>
                  <a:prstClr val="black"/>
                </a:solidFill>
                <a:latin typeface="Calibri" panose="020F0502020204030204"/>
                <a:cs typeface="B Zar" panose="00000400000000000000" pitchFamily="2" charset="-78"/>
              </a:rPr>
              <a:t>● مشکل در تشخیص دقیق حروف و صداهای آنها</a:t>
            </a:r>
            <a:endParaRPr lang="en-US" sz="22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2200" dirty="0">
                <a:solidFill>
                  <a:prstClr val="black"/>
                </a:solidFill>
                <a:latin typeface="Calibri" panose="020F0502020204030204"/>
                <a:cs typeface="B Zar" panose="00000400000000000000" pitchFamily="2" charset="-78"/>
              </a:rPr>
              <a:t>● مشکل </a:t>
            </a:r>
            <a:r>
              <a:rPr lang="fa-IR" sz="2200" dirty="0">
                <a:solidFill>
                  <a:prstClr val="black"/>
                </a:solidFill>
                <a:latin typeface="Calibri" panose="020F0502020204030204"/>
                <a:cs typeface="B Zar" panose="00000400000000000000" pitchFamily="2" charset="-78"/>
              </a:rPr>
              <a:t>در </a:t>
            </a:r>
            <a:r>
              <a:rPr lang="ar-SA" sz="2200" dirty="0">
                <a:solidFill>
                  <a:prstClr val="black"/>
                </a:solidFill>
                <a:latin typeface="Calibri" panose="020F0502020204030204"/>
                <a:cs typeface="B Zar" panose="00000400000000000000" pitchFamily="2" charset="-78"/>
              </a:rPr>
              <a:t>تقسیم بندی و ترکیب واحدهای آوایی</a:t>
            </a:r>
            <a:endParaRPr lang="en-US" sz="22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2200" dirty="0">
                <a:solidFill>
                  <a:prstClr val="black"/>
                </a:solidFill>
                <a:latin typeface="Calibri" panose="020F0502020204030204"/>
                <a:cs typeface="B Zar" panose="00000400000000000000" pitchFamily="2" charset="-78"/>
              </a:rPr>
              <a:t>● خواندن آهسته - رمزگشایی ناکارآمد، پرتلاش، مکث به هنگام خواندن، کلمات را با صدای بلند به آرامی می خواند-</a:t>
            </a:r>
            <a:endParaRPr lang="en-US" sz="22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2200" dirty="0">
                <a:solidFill>
                  <a:prstClr val="black"/>
                </a:solidFill>
                <a:latin typeface="Calibri" panose="020F0502020204030204"/>
                <a:cs typeface="B Zar" panose="00000400000000000000" pitchFamily="2" charset="-78"/>
              </a:rPr>
              <a:t>● تکرار خطاهای جایگزینی، حذف یا اضافه کردن صامت­ها یا مصوت ها، اشتباهات آوایی، معکوس کردن یا وارونگی حروف </a:t>
            </a:r>
            <a:endParaRPr lang="en-US" sz="22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2200" dirty="0">
                <a:solidFill>
                  <a:prstClr val="black"/>
                </a:solidFill>
                <a:latin typeface="Calibri" panose="020F0502020204030204"/>
                <a:cs typeface="B Zar" panose="00000400000000000000" pitchFamily="2" charset="-78"/>
              </a:rPr>
              <a:t>● مشکلات قافیه - شناسایی الگوهای قافیه و ایجاد آنها</a:t>
            </a:r>
            <a:endParaRPr lang="en-US" sz="22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2200" dirty="0">
                <a:solidFill>
                  <a:prstClr val="black"/>
                </a:solidFill>
                <a:latin typeface="Calibri" panose="020F0502020204030204"/>
                <a:cs typeface="B Zar" panose="00000400000000000000" pitchFamily="2" charset="-78"/>
              </a:rPr>
              <a:t>● مشکل در یادگیری و حفظ ساختار ظاهری کلمات</a:t>
            </a:r>
            <a:endParaRPr lang="en-US" sz="22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2200" dirty="0">
                <a:solidFill>
                  <a:prstClr val="black"/>
                </a:solidFill>
                <a:latin typeface="Calibri" panose="020F0502020204030204"/>
                <a:cs typeface="B Zar" panose="00000400000000000000" pitchFamily="2" charset="-78"/>
              </a:rPr>
              <a:t>● دانش واژگانی محدود</a:t>
            </a:r>
            <a:endParaRPr lang="en-US" sz="2200" dirty="0">
              <a:solidFill>
                <a:prstClr val="black"/>
              </a:solidFill>
              <a:latin typeface="Calibri" panose="020F0502020204030204"/>
              <a:cs typeface="B Zar" panose="00000400000000000000" pitchFamily="2" charset="-78"/>
            </a:endParaRPr>
          </a:p>
          <a:p>
            <a:endParaRPr lang="fa-IR" dirty="0"/>
          </a:p>
        </p:txBody>
      </p:sp>
    </p:spTree>
    <p:extLst>
      <p:ext uri="{BB962C8B-B14F-4D97-AF65-F5344CB8AC3E}">
        <p14:creationId xmlns:p14="http://schemas.microsoft.com/office/powerpoint/2010/main" val="28761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lvl="0" algn="l">
              <a:buClr>
                <a:srgbClr val="83992A"/>
              </a:buClr>
            </a:pPr>
            <a:endParaRPr lang="en-US" sz="500" b="1" dirty="0">
              <a:solidFill>
                <a:prstClr val="black">
                  <a:lumMod val="85000"/>
                  <a:lumOff val="15000"/>
                </a:prstClr>
              </a:solidFill>
              <a:latin typeface="Times New Roman" panose="02020603050405020304" pitchFamily="18" charset="0"/>
            </a:endParaRPr>
          </a:p>
          <a:p>
            <a:pPr lvl="0">
              <a:buClr>
                <a:srgbClr val="83992A"/>
              </a:buClr>
            </a:pPr>
            <a:r>
              <a:rPr lang="fa-IR" sz="1600" b="1" dirty="0">
                <a:solidFill>
                  <a:prstClr val="black">
                    <a:lumMod val="85000"/>
                    <a:lumOff val="15000"/>
                  </a:prstClr>
                </a:solidFill>
                <a:latin typeface="B Titr,Bold"/>
              </a:rPr>
              <a:t>نمونه: بازی گوش بده و انجام بده</a:t>
            </a:r>
          </a:p>
          <a:p>
            <a:pPr lvl="0">
              <a:buClr>
                <a:srgbClr val="83992A"/>
              </a:buClr>
            </a:pPr>
            <a:r>
              <a:rPr lang="fa-IR" sz="1600" dirty="0">
                <a:solidFill>
                  <a:prstClr val="black">
                    <a:lumMod val="85000"/>
                    <a:lumOff val="15000"/>
                  </a:prstClr>
                </a:solidFill>
                <a:cs typeface="B Nazanin" panose="00000400000000000000" pitchFamily="2" charset="-78"/>
              </a:rPr>
              <a:t>بازیهایی طراحی کنید و از کودک بخواهید دستورهای پیچیدهی شما را انجام دهد .</a:t>
            </a:r>
          </a:p>
          <a:p>
            <a:pPr lvl="0">
              <a:buClr>
                <a:srgbClr val="83992A"/>
              </a:buClr>
            </a:pPr>
            <a:r>
              <a:rPr lang="fa-IR" sz="1600" dirty="0">
                <a:solidFill>
                  <a:prstClr val="black">
                    <a:lumMod val="85000"/>
                    <a:lumOff val="15000"/>
                  </a:prstClr>
                </a:solidFill>
                <a:cs typeface="B Nazanin" panose="00000400000000000000" pitchFamily="2" charset="-78"/>
              </a:rPr>
              <a:t>مانند : کلاهی که زیر کاپشن توست بردار، بده علی .</a:t>
            </a:r>
          </a:p>
          <a:p>
            <a:pPr lvl="0">
              <a:buClr>
                <a:srgbClr val="83992A"/>
              </a:buClr>
            </a:pPr>
            <a:r>
              <a:rPr lang="fa-IR" sz="1600" b="1" dirty="0" smtClean="0">
                <a:solidFill>
                  <a:prstClr val="black">
                    <a:lumMod val="85000"/>
                    <a:lumOff val="15000"/>
                  </a:prstClr>
                </a:solidFill>
                <a:latin typeface="B Titr,Bold"/>
              </a:rPr>
              <a:t>نمونه </a:t>
            </a:r>
            <a:r>
              <a:rPr lang="fa-IR" sz="1600" b="1" dirty="0">
                <a:solidFill>
                  <a:prstClr val="black">
                    <a:lumMod val="85000"/>
                    <a:lumOff val="15000"/>
                  </a:prstClr>
                </a:solidFill>
                <a:latin typeface="B Titr,Bold"/>
              </a:rPr>
              <a:t>1: بازی تعاملی</a:t>
            </a:r>
          </a:p>
          <a:p>
            <a:pPr lvl="0">
              <a:buClr>
                <a:srgbClr val="83992A"/>
              </a:buClr>
            </a:pPr>
            <a:r>
              <a:rPr lang="fa-IR" sz="1600" dirty="0">
                <a:solidFill>
                  <a:prstClr val="black">
                    <a:lumMod val="85000"/>
                    <a:lumOff val="15000"/>
                  </a:prstClr>
                </a:solidFill>
                <a:cs typeface="B Nazanin" panose="00000400000000000000" pitchFamily="2" charset="-78"/>
              </a:rPr>
              <a:t>در تعاملهای کلاسی از او مشارکت بیشتری بخواهید .</a:t>
            </a:r>
          </a:p>
          <a:p>
            <a:pPr lvl="0">
              <a:buClr>
                <a:srgbClr val="83992A"/>
              </a:buClr>
            </a:pPr>
            <a:r>
              <a:rPr lang="fa-IR" sz="1600" dirty="0">
                <a:solidFill>
                  <a:prstClr val="black">
                    <a:lumMod val="85000"/>
                    <a:lumOff val="15000"/>
                  </a:prstClr>
                </a:solidFill>
                <a:cs typeface="B Nazanin" panose="00000400000000000000" pitchFamily="2" charset="-78"/>
              </a:rPr>
              <a:t>داستانی بگویید و در مورد وقایع داستان از او سؤال کنید و تایید بخواهید و مطمئن شوید که فهمیده است .</a:t>
            </a:r>
          </a:p>
          <a:p>
            <a:pPr lvl="0">
              <a:buClr>
                <a:srgbClr val="83992A"/>
              </a:buClr>
            </a:pPr>
            <a:r>
              <a:rPr lang="fa-IR" sz="1600" b="1" dirty="0">
                <a:solidFill>
                  <a:prstClr val="black">
                    <a:lumMod val="85000"/>
                    <a:lumOff val="15000"/>
                  </a:prstClr>
                </a:solidFill>
                <a:latin typeface="B Titr,Bold"/>
              </a:rPr>
              <a:t>نمونه 2: </a:t>
            </a:r>
            <a:r>
              <a:rPr lang="fa-IR" sz="1600" dirty="0">
                <a:solidFill>
                  <a:prstClr val="black">
                    <a:lumMod val="85000"/>
                    <a:lumOff val="15000"/>
                  </a:prstClr>
                </a:solidFill>
                <a:latin typeface="B Titr,Bold"/>
                <a:cs typeface="B Nazanin" panose="00000400000000000000" pitchFamily="2" charset="-78"/>
              </a:rPr>
              <a:t>از کودک بخواهید در تعامل با شما و دوستانش صحبت کند و جمله بگوید .</a:t>
            </a:r>
          </a:p>
          <a:p>
            <a:pPr lvl="0">
              <a:buClr>
                <a:srgbClr val="83992A"/>
              </a:buClr>
            </a:pPr>
            <a:r>
              <a:rPr lang="fa-IR" sz="1600" b="1" dirty="0">
                <a:solidFill>
                  <a:prstClr val="black">
                    <a:lumMod val="85000"/>
                    <a:lumOff val="15000"/>
                  </a:prstClr>
                </a:solidFill>
                <a:latin typeface="B Titr,Bold"/>
              </a:rPr>
              <a:t>نمونه 3 : </a:t>
            </a:r>
            <a:r>
              <a:rPr lang="fa-IR" sz="1600" dirty="0">
                <a:solidFill>
                  <a:prstClr val="black">
                    <a:lumMod val="85000"/>
                    <a:lumOff val="15000"/>
                  </a:prstClr>
                </a:solidFill>
                <a:latin typeface="B Titr,Bold"/>
                <a:cs typeface="B Nazanin" panose="00000400000000000000" pitchFamily="2" charset="-78"/>
              </a:rPr>
              <a:t>پیغام کلامی را از جایی به جایی ببرد .</a:t>
            </a:r>
          </a:p>
          <a:p>
            <a:pPr lvl="0">
              <a:buClr>
                <a:srgbClr val="83992A"/>
              </a:buClr>
            </a:pPr>
            <a:r>
              <a:rPr lang="fa-IR" sz="1600" b="1" dirty="0">
                <a:solidFill>
                  <a:prstClr val="black">
                    <a:lumMod val="85000"/>
                    <a:lumOff val="15000"/>
                  </a:prstClr>
                </a:solidFill>
                <a:latin typeface="B Titr,Bold"/>
              </a:rPr>
              <a:t>نمونه 4 : </a:t>
            </a:r>
            <a:r>
              <a:rPr lang="fa-IR" sz="1600" dirty="0">
                <a:solidFill>
                  <a:prstClr val="black">
                    <a:lumMod val="85000"/>
                    <a:lumOff val="15000"/>
                  </a:prstClr>
                </a:solidFill>
                <a:latin typeface="B Titr,Bold"/>
                <a:cs typeface="B Nazanin" panose="00000400000000000000" pitchFamily="2" charset="-78"/>
              </a:rPr>
              <a:t>داستان یا خاطره تعریف کند</a:t>
            </a:r>
            <a:endParaRPr lang="fa-IR" sz="1600" dirty="0">
              <a:solidFill>
                <a:prstClr val="black">
                  <a:lumMod val="85000"/>
                  <a:lumOff val="15000"/>
                </a:prstClr>
              </a:solidFill>
            </a:endParaRPr>
          </a:p>
          <a:p>
            <a:endParaRPr lang="fa-IR" dirty="0"/>
          </a:p>
        </p:txBody>
      </p:sp>
    </p:spTree>
    <p:extLst>
      <p:ext uri="{BB962C8B-B14F-4D97-AF65-F5344CB8AC3E}">
        <p14:creationId xmlns:p14="http://schemas.microsoft.com/office/powerpoint/2010/main" val="79934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r>
              <a:rPr lang="fa-IR" b="1" dirty="0">
                <a:latin typeface="B Titr,Bold"/>
              </a:rPr>
              <a:t>بازی ساخت ترکیبها</a:t>
            </a:r>
          </a:p>
          <a:p>
            <a:r>
              <a:rPr lang="fa-IR" b="1" dirty="0">
                <a:latin typeface="B Titr,Bold"/>
              </a:rPr>
              <a:t>نمونه 2: </a:t>
            </a:r>
            <a:r>
              <a:rPr lang="fa-IR" dirty="0">
                <a:latin typeface="B Titr,Bold"/>
                <a:cs typeface="B Nazanin" panose="00000400000000000000" pitchFamily="2" charset="-78"/>
              </a:rPr>
              <a:t>نمایشی ترتیب دهید تا کودک از ترکیبات دوتایی زیر استفاده نماید و تاکید کنید دو کلمه را کنار هم بیان</a:t>
            </a:r>
          </a:p>
          <a:p>
            <a:r>
              <a:rPr lang="fa-IR" dirty="0">
                <a:cs typeface="B Nazanin" panose="00000400000000000000" pitchFamily="2" charset="-78"/>
              </a:rPr>
              <a:t>نماید.</a:t>
            </a:r>
          </a:p>
          <a:p>
            <a:r>
              <a:rPr lang="fa-IR" dirty="0">
                <a:cs typeface="B Nazanin" panose="00000400000000000000" pitchFamily="2" charset="-78"/>
              </a:rPr>
              <a:t>ترکیبهای دو کلمه ای مانند :</a:t>
            </a:r>
          </a:p>
          <a:p>
            <a:r>
              <a:rPr lang="fa-IR" dirty="0">
                <a:cs typeface="B Nazanin" panose="00000400000000000000" pitchFamily="2" charset="-78"/>
              </a:rPr>
              <a:t>فاعل + فعل ....................بابا آمد . / مکان + شیئ ..........توی سبد / اشاره به شئ ...........این لیوان</a:t>
            </a:r>
          </a:p>
          <a:p>
            <a:r>
              <a:rPr lang="fa-IR" dirty="0">
                <a:cs typeface="B Nazanin" panose="00000400000000000000" pitchFamily="2" charset="-78"/>
              </a:rPr>
              <a:t>مضاف و مضاف الیه .......دست من / موصوف و صفت .............توپ بزرگ</a:t>
            </a:r>
          </a:p>
          <a:p>
            <a:r>
              <a:rPr lang="fa-IR" b="1" dirty="0">
                <a:latin typeface="B Titr,Bold"/>
              </a:rPr>
              <a:t>نمونه 3: </a:t>
            </a:r>
            <a:r>
              <a:rPr lang="fa-IR" dirty="0">
                <a:latin typeface="B Titr,Bold"/>
                <a:cs typeface="B Nazanin" panose="00000400000000000000" pitchFamily="2" charset="-78"/>
              </a:rPr>
              <a:t>تصاویری را به کودک نشان دهید و او را هدایت کنید تا مفاهیم تصاویر را به صورت عبارتهای دو کلمهای بیان</a:t>
            </a:r>
          </a:p>
          <a:p>
            <a:r>
              <a:rPr lang="fa-IR" dirty="0">
                <a:cs typeface="B Nazanin" panose="00000400000000000000" pitchFamily="2" charset="-78"/>
              </a:rPr>
              <a:t>کند . مانند : اینجا چی می بینی؟ ....توپ بزرگ این ماشین متعلق به چه کسیه ؟ ....پدر علی</a:t>
            </a:r>
            <a:endParaRPr lang="fa-IR" dirty="0"/>
          </a:p>
        </p:txBody>
      </p:sp>
    </p:spTree>
    <p:extLst>
      <p:ext uri="{BB962C8B-B14F-4D97-AF65-F5344CB8AC3E}">
        <p14:creationId xmlns:p14="http://schemas.microsoft.com/office/powerpoint/2010/main" val="2222912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9300"/>
            <a:ext cx="9601196" cy="1536699"/>
          </a:xfrm>
        </p:spPr>
        <p:txBody>
          <a:bodyPr>
            <a:normAutofit fontScale="90000"/>
          </a:bodyPr>
          <a:lstStyle/>
          <a:p>
            <a:r>
              <a:rPr lang="fa-IR" b="1" dirty="0">
                <a:latin typeface="BTitrBold"/>
              </a:rPr>
              <a:t>تناظر </a:t>
            </a:r>
            <a:r>
              <a:rPr lang="fa-IR" b="1" dirty="0" smtClean="0">
                <a:latin typeface="BTitrBold"/>
              </a:rPr>
              <a:t>نویسي</a:t>
            </a:r>
            <a:br>
              <a:rPr lang="fa-IR" b="1" dirty="0" smtClean="0">
                <a:latin typeface="BTitrBold"/>
              </a:rPr>
            </a:br>
            <a:r>
              <a:rPr lang="fa-IR" b="1" dirty="0" smtClean="0">
                <a:latin typeface="BTitrBold"/>
              </a:rPr>
              <a:t>واج</a:t>
            </a:r>
            <a:r>
              <a:rPr lang="fa-IR" dirty="0"/>
              <a:t/>
            </a:r>
            <a:br>
              <a:rPr lang="fa-IR" dirty="0"/>
            </a:br>
            <a:endParaRPr lang="fa-IR" dirty="0"/>
          </a:p>
        </p:txBody>
      </p:sp>
      <p:sp>
        <p:nvSpPr>
          <p:cNvPr id="3" name="Content Placeholder 2"/>
          <p:cNvSpPr>
            <a:spLocks noGrp="1"/>
          </p:cNvSpPr>
          <p:nvPr>
            <p:ph idx="1"/>
          </p:nvPr>
        </p:nvSpPr>
        <p:spPr/>
        <p:txBody>
          <a:bodyPr/>
          <a:lstStyle/>
          <a:p>
            <a:r>
              <a:rPr lang="fa-IR" b="1" dirty="0"/>
              <a:t>صدای حروف را بر اساس شکل نوشتاری هر حرف نم یشناسد . مانند اینکه وقتی نشانه </a:t>
            </a:r>
            <a:r>
              <a:rPr lang="fa-IR" b="1" dirty="0" smtClean="0"/>
              <a:t>برا </a:t>
            </a:r>
            <a:r>
              <a:rPr lang="fa-IR" b="1" dirty="0"/>
              <a:t>در کلم های م یبیند، مدتی مکث م یکند و ممکن است </a:t>
            </a:r>
            <a:r>
              <a:rPr lang="fa-IR" b="1" dirty="0" smtClean="0"/>
              <a:t>صدای دیگری </a:t>
            </a:r>
            <a:r>
              <a:rPr lang="fa-IR" b="1" dirty="0"/>
              <a:t>را بعد از دیدن نشانه حدس بزند و ب هجای </a:t>
            </a:r>
            <a:r>
              <a:rPr lang="fa-IR" b="1" dirty="0" smtClean="0"/>
              <a:t>ب </a:t>
            </a:r>
            <a:r>
              <a:rPr lang="fa-IR" b="1" dirty="0"/>
              <a:t>میگوید </a:t>
            </a:r>
            <a:r>
              <a:rPr lang="fa-IR" b="1" dirty="0" smtClean="0"/>
              <a:t>پ.</a:t>
            </a:r>
          </a:p>
          <a:p>
            <a:r>
              <a:rPr lang="fa-IR" b="1" dirty="0">
                <a:latin typeface="BNazaninBold"/>
              </a:rPr>
              <a:t>برخی </a:t>
            </a:r>
            <a:r>
              <a:rPr lang="fa-IR" b="1" dirty="0" smtClean="0">
                <a:latin typeface="BNazaninBold"/>
              </a:rPr>
              <a:t>نشانه ها </a:t>
            </a:r>
            <a:r>
              <a:rPr lang="fa-IR" b="1" dirty="0">
                <a:latin typeface="BNazaninBold"/>
              </a:rPr>
              <a:t>را </a:t>
            </a:r>
            <a:r>
              <a:rPr lang="fa-IR" b="1" dirty="0" smtClean="0">
                <a:latin typeface="BNazaninBold"/>
              </a:rPr>
              <a:t>که </a:t>
            </a:r>
            <a:r>
              <a:rPr lang="fa-IR" b="1" dirty="0">
                <a:latin typeface="BNazaninBold"/>
              </a:rPr>
              <a:t>نوشتار آنها تا حدی شبیه به هم هستند را اشتباه تشخیص </a:t>
            </a:r>
            <a:r>
              <a:rPr lang="fa-IR" b="1" dirty="0" smtClean="0">
                <a:latin typeface="BNazaninBold"/>
              </a:rPr>
              <a:t>میدهد </a:t>
            </a:r>
            <a:r>
              <a:rPr lang="fa-IR" b="1" dirty="0">
                <a:latin typeface="BNazaninBold"/>
              </a:rPr>
              <a:t>مانند اینکه )ز( </a:t>
            </a:r>
            <a:r>
              <a:rPr lang="fa-IR" b="1" dirty="0" smtClean="0">
                <a:latin typeface="BNazaninBold"/>
              </a:rPr>
              <a:t>به جای </a:t>
            </a:r>
            <a:r>
              <a:rPr lang="fa-IR" b="1" dirty="0">
                <a:latin typeface="BNazaninBold"/>
              </a:rPr>
              <a:t>)ر(، )ح( </a:t>
            </a:r>
            <a:r>
              <a:rPr lang="fa-IR" b="1" dirty="0" smtClean="0">
                <a:latin typeface="BNazaninBold"/>
              </a:rPr>
              <a:t>به جای </a:t>
            </a:r>
            <a:r>
              <a:rPr lang="fa-IR" b="1" dirty="0">
                <a:latin typeface="BNazaninBold"/>
              </a:rPr>
              <a:t>)ج(، ) ک( </a:t>
            </a:r>
            <a:r>
              <a:rPr lang="fa-IR" b="1" dirty="0" smtClean="0">
                <a:latin typeface="BNazaninBold"/>
              </a:rPr>
              <a:t>به جای </a:t>
            </a:r>
            <a:r>
              <a:rPr lang="fa-IR" b="1" dirty="0">
                <a:latin typeface="BNazaninBold"/>
              </a:rPr>
              <a:t>)</a:t>
            </a:r>
            <a:r>
              <a:rPr lang="fa-IR" b="1" dirty="0" smtClean="0">
                <a:latin typeface="BNazaninBold"/>
              </a:rPr>
              <a:t>گ.</a:t>
            </a:r>
          </a:p>
          <a:p>
            <a:endParaRPr lang="fa-IR" b="1" dirty="0" smtClean="0">
              <a:latin typeface="BNazaninBold"/>
            </a:endParaRPr>
          </a:p>
          <a:p>
            <a:endParaRPr lang="fa-IR" dirty="0"/>
          </a:p>
        </p:txBody>
      </p:sp>
    </p:spTree>
    <p:extLst>
      <p:ext uri="{BB962C8B-B14F-4D97-AF65-F5344CB8AC3E}">
        <p14:creationId xmlns:p14="http://schemas.microsoft.com/office/powerpoint/2010/main" val="225773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BTitrBold"/>
              </a:rPr>
              <a:t>روانخوانی</a:t>
            </a:r>
            <a:r>
              <a:rPr lang="fa-IR" dirty="0"/>
              <a:t/>
            </a:r>
            <a:br>
              <a:rPr lang="fa-IR" dirty="0"/>
            </a:br>
            <a:endParaRPr lang="fa-IR" dirty="0"/>
          </a:p>
        </p:txBody>
      </p:sp>
      <p:sp>
        <p:nvSpPr>
          <p:cNvPr id="3" name="Content Placeholder 2"/>
          <p:cNvSpPr>
            <a:spLocks noGrp="1"/>
          </p:cNvSpPr>
          <p:nvPr>
            <p:ph idx="1"/>
          </p:nvPr>
        </p:nvSpPr>
        <p:spPr/>
        <p:txBody>
          <a:bodyPr/>
          <a:lstStyle/>
          <a:p>
            <a:r>
              <a:rPr lang="fa-IR" dirty="0"/>
              <a:t>خواندن سریع و بی دقت به صورتی که:</a:t>
            </a:r>
          </a:p>
          <a:p>
            <a:r>
              <a:rPr lang="fa-IR" dirty="0"/>
              <a:t>به سرعت جملات را </a:t>
            </a:r>
            <a:r>
              <a:rPr lang="fa-IR" dirty="0" smtClean="0"/>
              <a:t>میخواند </a:t>
            </a:r>
            <a:r>
              <a:rPr lang="fa-IR" dirty="0"/>
              <a:t>و در حین خواندن، کلمات یا حروفی را </a:t>
            </a:r>
            <a:r>
              <a:rPr lang="fa-IR" u="sng" dirty="0"/>
              <a:t>حذف یا اضافه </a:t>
            </a:r>
            <a:r>
              <a:rPr lang="fa-IR" dirty="0"/>
              <a:t>یا جایگزین </a:t>
            </a:r>
            <a:r>
              <a:rPr lang="fa-IR" dirty="0" smtClean="0"/>
              <a:t>میکند</a:t>
            </a:r>
            <a:r>
              <a:rPr lang="fa-IR" dirty="0"/>
              <a:t>، و کلمات و حروفی را حدس میزند .</a:t>
            </a:r>
          </a:p>
          <a:p>
            <a:r>
              <a:rPr lang="fa-IR" dirty="0"/>
              <a:t>واژه خود را </a:t>
            </a:r>
            <a:r>
              <a:rPr lang="fa-IR" dirty="0" smtClean="0"/>
              <a:t>» </a:t>
            </a:r>
            <a:r>
              <a:rPr lang="fa-IR" dirty="0"/>
              <a:t>بچه ها در گروه خود گفت و گو کردند « مانند </a:t>
            </a:r>
            <a:r>
              <a:rPr lang="fa-IR" dirty="0" smtClean="0"/>
              <a:t>اینکه </a:t>
            </a:r>
            <a:r>
              <a:rPr lang="fa-IR" dirty="0"/>
              <a:t>به جای بردند </a:t>
            </a:r>
            <a:r>
              <a:rPr lang="fa-IR" dirty="0" smtClean="0"/>
              <a:t>میگوید </a:t>
            </a:r>
          </a:p>
          <a:p>
            <a:r>
              <a:rPr lang="fa-IR" dirty="0" smtClean="0"/>
              <a:t>میبرند</a:t>
            </a:r>
            <a:r>
              <a:rPr lang="fa-IR" dirty="0"/>
              <a:t>. به جای آمدیم </a:t>
            </a:r>
            <a:r>
              <a:rPr lang="fa-IR" dirty="0" smtClean="0"/>
              <a:t>میگوید </a:t>
            </a:r>
            <a:r>
              <a:rPr lang="fa-IR" dirty="0"/>
              <a:t>آمد، به جای خواندن کامل </a:t>
            </a:r>
            <a:r>
              <a:rPr lang="fa-IR" dirty="0" smtClean="0"/>
              <a:t>عبارت. </a:t>
            </a:r>
            <a:r>
              <a:rPr lang="fa-IR" dirty="0"/>
              <a:t>» </a:t>
            </a:r>
            <a:r>
              <a:rPr lang="fa-IR" dirty="0" smtClean="0"/>
              <a:t>بچه ها </a:t>
            </a:r>
            <a:r>
              <a:rPr lang="fa-IR" dirty="0"/>
              <a:t>در گروه </a:t>
            </a:r>
            <a:r>
              <a:rPr lang="fa-IR" dirty="0" smtClean="0"/>
              <a:t>گفتگو </a:t>
            </a:r>
            <a:r>
              <a:rPr lang="fa-IR" dirty="0"/>
              <a:t>کردند </a:t>
            </a:r>
            <a:r>
              <a:rPr lang="fa-IR" dirty="0" smtClean="0"/>
              <a:t>«</a:t>
            </a:r>
            <a:r>
              <a:rPr lang="fa-IR" b="1" dirty="0" smtClean="0">
                <a:solidFill>
                  <a:prstClr val="black">
                    <a:lumMod val="85000"/>
                    <a:lumOff val="15000"/>
                  </a:prstClr>
                </a:solidFill>
              </a:rPr>
              <a:t>خود</a:t>
            </a:r>
            <a:r>
              <a:rPr lang="fa-IR" dirty="0" smtClean="0">
                <a:solidFill>
                  <a:prstClr val="black">
                    <a:lumMod val="85000"/>
                    <a:lumOff val="15000"/>
                  </a:prstClr>
                </a:solidFill>
              </a:rPr>
              <a:t>را</a:t>
            </a:r>
            <a:r>
              <a:rPr lang="fa-IR" dirty="0" smtClean="0"/>
              <a:t> </a:t>
            </a:r>
            <a:r>
              <a:rPr lang="fa-IR" u="sng" dirty="0"/>
              <a:t>حذف</a:t>
            </a:r>
            <a:r>
              <a:rPr lang="fa-IR" dirty="0"/>
              <a:t> </a:t>
            </a:r>
            <a:r>
              <a:rPr lang="fa-IR" dirty="0" smtClean="0"/>
              <a:t>میکند </a:t>
            </a:r>
            <a:r>
              <a:rPr lang="fa-IR" dirty="0"/>
              <a:t>و </a:t>
            </a:r>
            <a:r>
              <a:rPr lang="fa-IR" dirty="0" smtClean="0"/>
              <a:t>میگوید</a:t>
            </a:r>
            <a:endParaRPr lang="fa-IR" dirty="0"/>
          </a:p>
        </p:txBody>
      </p:sp>
    </p:spTree>
    <p:extLst>
      <p:ext uri="{BB962C8B-B14F-4D97-AF65-F5344CB8AC3E}">
        <p14:creationId xmlns:p14="http://schemas.microsoft.com/office/powerpoint/2010/main" val="4058824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خواندن آهسته و پرزحمت کلمه :</a:t>
            </a:r>
          </a:p>
          <a:p>
            <a:r>
              <a:rPr lang="fa-IR" dirty="0"/>
              <a:t>مثل خواندن کلمات </a:t>
            </a:r>
            <a:r>
              <a:rPr lang="fa-IR" dirty="0" smtClean="0"/>
              <a:t>به صورت </a:t>
            </a:r>
            <a:r>
              <a:rPr lang="fa-IR" dirty="0"/>
              <a:t>تکی و </a:t>
            </a:r>
            <a:r>
              <a:rPr lang="fa-IR" dirty="0" smtClean="0"/>
              <a:t>نادرست</a:t>
            </a:r>
            <a:r>
              <a:rPr lang="fa-IR" dirty="0"/>
              <a:t>، کند و با تردید ، به عبارتی </a:t>
            </a:r>
            <a:r>
              <a:rPr lang="fa-IR" dirty="0" smtClean="0"/>
              <a:t>بریده بریده </a:t>
            </a:r>
            <a:r>
              <a:rPr lang="fa-IR" dirty="0"/>
              <a:t>خوانی </a:t>
            </a:r>
            <a:endParaRPr lang="fa-IR" dirty="0" smtClean="0"/>
          </a:p>
          <a:p>
            <a:r>
              <a:rPr lang="fa-IR" dirty="0" smtClean="0"/>
              <a:t>میکند </a:t>
            </a:r>
            <a:r>
              <a:rPr lang="fa-IR" dirty="0"/>
              <a:t>و با </a:t>
            </a:r>
            <a:r>
              <a:rPr lang="fa-IR" dirty="0" smtClean="0"/>
              <a:t>مکثهایی چندثانیه ای </a:t>
            </a:r>
            <a:r>
              <a:rPr lang="fa-IR" dirty="0"/>
              <a:t>بر روی حروف یا کلمات، </a:t>
            </a:r>
            <a:r>
              <a:rPr lang="fa-IR" dirty="0" smtClean="0"/>
              <a:t>شروع به </a:t>
            </a:r>
            <a:r>
              <a:rPr lang="fa-IR" dirty="0"/>
              <a:t>خواندن </a:t>
            </a:r>
            <a:r>
              <a:rPr lang="fa-IR" dirty="0" smtClean="0"/>
              <a:t>میکند بطور </a:t>
            </a:r>
            <a:r>
              <a:rPr lang="fa-IR" dirty="0"/>
              <a:t>یکه انگار روی یک کلمه </a:t>
            </a:r>
            <a:r>
              <a:rPr lang="fa-IR" dirty="0" smtClean="0"/>
              <a:t>گیرکرده </a:t>
            </a:r>
            <a:r>
              <a:rPr lang="fa-IR" dirty="0"/>
              <a:t>است و </a:t>
            </a:r>
            <a:r>
              <a:rPr lang="fa-IR" dirty="0" smtClean="0"/>
              <a:t>بهشد </a:t>
            </a:r>
            <a:r>
              <a:rPr lang="fa-IR" dirty="0"/>
              <a:t>ت سرش را به کتاب </a:t>
            </a:r>
            <a:r>
              <a:rPr lang="fa-IR" dirty="0" smtClean="0"/>
              <a:t>میچسباند</a:t>
            </a:r>
            <a:r>
              <a:rPr lang="fa-IR" dirty="0"/>
              <a:t>، یا به دلیل </a:t>
            </a:r>
            <a:r>
              <a:rPr lang="fa-IR" dirty="0" smtClean="0"/>
              <a:t>گم کردن </a:t>
            </a:r>
            <a:r>
              <a:rPr lang="fa-IR" dirty="0"/>
              <a:t>خط و </a:t>
            </a:r>
            <a:r>
              <a:rPr lang="fa-IR" dirty="0" smtClean="0"/>
              <a:t>واژهها </a:t>
            </a:r>
            <a:r>
              <a:rPr lang="fa-IR" dirty="0"/>
              <a:t>سرعتش در </a:t>
            </a:r>
            <a:r>
              <a:rPr lang="fa-IR" dirty="0" smtClean="0"/>
              <a:t>خواندن کاهش مییابد </a:t>
            </a:r>
            <a:r>
              <a:rPr lang="fa-IR" dirty="0"/>
              <a:t>.</a:t>
            </a:r>
          </a:p>
        </p:txBody>
      </p:sp>
    </p:spTree>
    <p:extLst>
      <p:ext uri="{BB962C8B-B14F-4D97-AF65-F5344CB8AC3E}">
        <p14:creationId xmlns:p14="http://schemas.microsoft.com/office/powerpoint/2010/main" val="1012953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latin typeface="BTitrBold"/>
              </a:rPr>
              <a:t>درک مطلب</a:t>
            </a:r>
            <a:br>
              <a:rPr lang="fa-IR" b="1" dirty="0">
                <a:latin typeface="BTitrBold"/>
              </a:rPr>
            </a:br>
            <a:endParaRPr lang="fa-IR" dirty="0"/>
          </a:p>
        </p:txBody>
      </p:sp>
      <p:sp>
        <p:nvSpPr>
          <p:cNvPr id="3" name="Content Placeholder 2"/>
          <p:cNvSpPr>
            <a:spLocks noGrp="1"/>
          </p:cNvSpPr>
          <p:nvPr>
            <p:ph idx="1"/>
          </p:nvPr>
        </p:nvSpPr>
        <p:spPr/>
        <p:txBody>
          <a:bodyPr/>
          <a:lstStyle/>
          <a:p>
            <a:r>
              <a:rPr lang="fa-IR" b="1" dirty="0" smtClean="0">
                <a:latin typeface="BNazaninBold"/>
              </a:rPr>
              <a:t>ممکن </a:t>
            </a:r>
            <a:r>
              <a:rPr lang="fa-IR" b="1" dirty="0">
                <a:latin typeface="BNazaninBold"/>
              </a:rPr>
              <a:t>است متن را درست بخواند، ولی توالی، روابط، </a:t>
            </a:r>
            <a:r>
              <a:rPr lang="fa-IR" b="1" dirty="0" smtClean="0">
                <a:latin typeface="BNazaninBold"/>
              </a:rPr>
              <a:t>نتیجه گیر </a:t>
            </a:r>
            <a:r>
              <a:rPr lang="fa-IR" b="1" dirty="0">
                <a:latin typeface="BNazaninBold"/>
              </a:rPr>
              <a:t>یها یا معانی </a:t>
            </a:r>
            <a:r>
              <a:rPr lang="fa-IR" b="1" dirty="0" smtClean="0">
                <a:latin typeface="BNazaninBold"/>
              </a:rPr>
              <a:t>عمیقتر </a:t>
            </a:r>
            <a:r>
              <a:rPr lang="fa-IR" b="1" dirty="0">
                <a:latin typeface="BNazaninBold"/>
              </a:rPr>
              <a:t>آنچه خوانده شده و نکات اصلی متن را درک نکند.</a:t>
            </a:r>
          </a:p>
          <a:p>
            <a:r>
              <a:rPr lang="fa-IR" b="1" dirty="0">
                <a:latin typeface="BNazaninBold"/>
              </a:rPr>
              <a:t>مانند اینکه </a:t>
            </a:r>
            <a:r>
              <a:rPr lang="fa-IR" b="1" dirty="0" smtClean="0">
                <a:latin typeface="BNazaninBold"/>
              </a:rPr>
              <a:t>نمیتواند </a:t>
            </a:r>
            <a:r>
              <a:rPr lang="fa-IR" b="1" dirty="0">
                <a:latin typeface="BNazaninBold"/>
              </a:rPr>
              <a:t>ارتباط پاراگرا ف اول متن با پاراگراف دوم را درک کند و متوجه شود.</a:t>
            </a:r>
            <a:endParaRPr lang="fa-IR" dirty="0"/>
          </a:p>
        </p:txBody>
      </p:sp>
    </p:spTree>
    <p:extLst>
      <p:ext uri="{BB962C8B-B14F-4D97-AF65-F5344CB8AC3E}">
        <p14:creationId xmlns:p14="http://schemas.microsoft.com/office/powerpoint/2010/main" val="384210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5800"/>
            <a:ext cx="9601196" cy="1600199"/>
          </a:xfrm>
        </p:spPr>
        <p:txBody>
          <a:bodyPr>
            <a:normAutofit fontScale="90000"/>
          </a:bodyPr>
          <a:lstStyle/>
          <a:p>
            <a:r>
              <a:rPr lang="fa-IR" dirty="0" smtClean="0"/>
              <a:t>مقیاس </a:t>
            </a:r>
            <a:r>
              <a:rPr lang="fa-IR" dirty="0"/>
              <a:t>غربالگری </a:t>
            </a:r>
            <a:r>
              <a:rPr lang="fa-IR" dirty="0" smtClean="0"/>
              <a:t>دانش آموزان </a:t>
            </a:r>
            <a:r>
              <a:rPr lang="fa-IR" dirty="0"/>
              <a:t>مشکوک به مشکلات ویژه یادگیری</a:t>
            </a:r>
            <a:br>
              <a:rPr lang="fa-IR" dirty="0"/>
            </a:br>
            <a:endParaRPr lang="fa-IR" dirty="0"/>
          </a:p>
        </p:txBody>
      </p:sp>
      <p:sp>
        <p:nvSpPr>
          <p:cNvPr id="3" name="Content Placeholder 2"/>
          <p:cNvSpPr>
            <a:spLocks noGrp="1"/>
          </p:cNvSpPr>
          <p:nvPr>
            <p:ph idx="1"/>
          </p:nvPr>
        </p:nvSpPr>
        <p:spPr/>
        <p:txBody>
          <a:bodyPr>
            <a:normAutofit fontScale="47500" lnSpcReduction="20000"/>
          </a:bodyPr>
          <a:lstStyle/>
          <a:p>
            <a:r>
              <a:rPr lang="fa-IR" sz="7200" dirty="0" smtClean="0"/>
              <a:t>اگر </a:t>
            </a:r>
            <a:r>
              <a:rPr lang="fa-IR" sz="7200" dirty="0"/>
              <a:t>در هر دانش آموز در یکی از </a:t>
            </a:r>
            <a:r>
              <a:rPr lang="fa-IR" sz="7200" dirty="0" smtClean="0"/>
              <a:t>گویه های </a:t>
            </a:r>
            <a:r>
              <a:rPr lang="fa-IR" sz="7200" dirty="0"/>
              <a:t>اشاره شده مشکلی دیده شد، لازم است معلم </a:t>
            </a:r>
            <a:r>
              <a:rPr lang="fa-IR" sz="7200" dirty="0" smtClean="0"/>
              <a:t>پیوست های </a:t>
            </a:r>
            <a:r>
              <a:rPr lang="fa-IR" sz="7200" dirty="0"/>
              <a:t>مرتبط با </a:t>
            </a:r>
            <a:r>
              <a:rPr lang="fa-IR" sz="7200" dirty="0" smtClean="0"/>
              <a:t>خواندن </a:t>
            </a:r>
            <a:r>
              <a:rPr lang="fa-IR" sz="7200" dirty="0"/>
              <a:t>را برای آن دانش آموز تکمیل کند. در صورتی که دانش آموز در پایه اول و دوم تحصیلی است و با </a:t>
            </a:r>
            <a:r>
              <a:rPr lang="fa-IR" sz="7200" dirty="0" smtClean="0"/>
              <a:t>مشکلاتی از </a:t>
            </a:r>
            <a:r>
              <a:rPr lang="fa-IR" sz="7200" dirty="0"/>
              <a:t>جمله تولد نارس یا زودهنگام، تأخیر رشدی، و یا بیماری های طولانی مدت مواجه بوده است، در صورت گرفتن حتی یک نمره ، لازم است </a:t>
            </a:r>
            <a:r>
              <a:rPr lang="fa-IR" sz="7200" dirty="0" smtClean="0"/>
              <a:t>،جهت </a:t>
            </a:r>
            <a:r>
              <a:rPr lang="fa-IR" sz="7200" dirty="0"/>
              <a:t>بررسی های دقیق تر ارجاع داده شود</a:t>
            </a:r>
            <a:r>
              <a:rPr lang="fa-IR" sz="7200" dirty="0" smtClean="0"/>
              <a:t>.</a:t>
            </a:r>
            <a:endParaRPr lang="fa-IR" sz="7200" dirty="0"/>
          </a:p>
        </p:txBody>
      </p:sp>
    </p:spTree>
    <p:extLst>
      <p:ext uri="{BB962C8B-B14F-4D97-AF65-F5344CB8AC3E}">
        <p14:creationId xmlns:p14="http://schemas.microsoft.com/office/powerpoint/2010/main" val="139263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ctr"/>
            <a:r>
              <a:rPr lang="fa-IR" sz="4800" dirty="0"/>
              <a:t>خواندن</a:t>
            </a:r>
          </a:p>
          <a:p>
            <a:endParaRPr lang="fa-IR" dirty="0"/>
          </a:p>
        </p:txBody>
      </p:sp>
    </p:spTree>
    <p:extLst>
      <p:ext uri="{BB962C8B-B14F-4D97-AF65-F5344CB8AC3E}">
        <p14:creationId xmlns:p14="http://schemas.microsoft.com/office/powerpoint/2010/main" val="3995142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B30000"/>
                </a:solidFill>
                <a:latin typeface="BTitrBold"/>
              </a:rPr>
              <a:t>چک لیست مهارت خواندن </a:t>
            </a:r>
            <a:r>
              <a:rPr lang="fa-IR" b="1" dirty="0" smtClean="0">
                <a:solidFill>
                  <a:srgbClr val="B30000"/>
                </a:solidFill>
                <a:latin typeface="BTitrBold"/>
              </a:rPr>
              <a:t>آموزگار</a:t>
            </a:r>
            <a:r>
              <a:rPr lang="fa-IR" b="1" dirty="0">
                <a:solidFill>
                  <a:srgbClr val="B30000"/>
                </a:solidFill>
                <a:latin typeface="BTitrBold"/>
              </a:rPr>
              <a:t/>
            </a:r>
            <a:br>
              <a:rPr lang="fa-IR" b="1" dirty="0">
                <a:solidFill>
                  <a:srgbClr val="B30000"/>
                </a:solidFill>
                <a:latin typeface="BTitrBold"/>
              </a:rPr>
            </a:br>
            <a:endParaRPr lang="fa-IR" dirty="0"/>
          </a:p>
        </p:txBody>
      </p:sp>
      <p:sp>
        <p:nvSpPr>
          <p:cNvPr id="3" name="Content Placeholder 2"/>
          <p:cNvSpPr>
            <a:spLocks noGrp="1"/>
          </p:cNvSpPr>
          <p:nvPr>
            <p:ph idx="1"/>
          </p:nvPr>
        </p:nvSpPr>
        <p:spPr/>
        <p:txBody>
          <a:bodyPr>
            <a:normAutofit fontScale="92500" lnSpcReduction="10000"/>
          </a:bodyPr>
          <a:lstStyle/>
          <a:p>
            <a:r>
              <a:rPr lang="fa-IR" dirty="0" smtClean="0">
                <a:solidFill>
                  <a:srgbClr val="000000"/>
                </a:solidFill>
                <a:latin typeface="BMitra"/>
              </a:rPr>
              <a:t>آموزگار </a:t>
            </a:r>
            <a:r>
              <a:rPr lang="fa-IR" dirty="0">
                <a:solidFill>
                  <a:srgbClr val="000000"/>
                </a:solidFill>
                <a:latin typeface="BMitra"/>
              </a:rPr>
              <a:t>محترم </a:t>
            </a:r>
            <a:endParaRPr lang="fa-IR" dirty="0" smtClean="0">
              <a:solidFill>
                <a:srgbClr val="000000"/>
              </a:solidFill>
              <a:latin typeface="BMitra"/>
            </a:endParaRPr>
          </a:p>
          <a:p>
            <a:r>
              <a:rPr lang="fa-IR" dirty="0" smtClean="0">
                <a:solidFill>
                  <a:srgbClr val="000000"/>
                </a:solidFill>
                <a:latin typeface="BMitra"/>
              </a:rPr>
              <a:t>وضعیت </a:t>
            </a:r>
            <a:r>
              <a:rPr lang="fa-IR" dirty="0">
                <a:solidFill>
                  <a:srgbClr val="000000"/>
                </a:solidFill>
                <a:latin typeface="BMitra"/>
              </a:rPr>
              <a:t>دانش آموز </a:t>
            </a:r>
            <a:r>
              <a:rPr lang="fa-IR" sz="1200" dirty="0">
                <a:solidFill>
                  <a:srgbClr val="000000"/>
                </a:solidFill>
                <a:latin typeface="BMitra"/>
              </a:rPr>
              <a:t>........................................... </a:t>
            </a:r>
            <a:r>
              <a:rPr lang="fa-IR" dirty="0">
                <a:solidFill>
                  <a:srgbClr val="000000"/>
                </a:solidFill>
                <a:latin typeface="BMitra"/>
              </a:rPr>
              <a:t>را در هنگام خواندن، طبق چک لیست </a:t>
            </a:r>
            <a:r>
              <a:rPr lang="fa-IR" dirty="0" smtClean="0">
                <a:solidFill>
                  <a:srgbClr val="000000"/>
                </a:solidFill>
                <a:latin typeface="BMitra"/>
              </a:rPr>
              <a:t>زیرتوصیف</a:t>
            </a:r>
            <a:endParaRPr lang="fa-IR" dirty="0">
              <a:solidFill>
                <a:srgbClr val="000000"/>
              </a:solidFill>
              <a:latin typeface="BMitra"/>
            </a:endParaRPr>
          </a:p>
          <a:p>
            <a:r>
              <a:rPr lang="fa-IR" dirty="0">
                <a:solidFill>
                  <a:srgbClr val="000000"/>
                </a:solidFill>
                <a:latin typeface="BMitra"/>
              </a:rPr>
              <a:t>نمایید. </a:t>
            </a:r>
            <a:endParaRPr lang="fa-IR" dirty="0" smtClean="0">
              <a:solidFill>
                <a:srgbClr val="000000"/>
              </a:solidFill>
              <a:latin typeface="BMitra"/>
            </a:endParaRPr>
          </a:p>
          <a:p>
            <a:r>
              <a:rPr lang="fa-IR" dirty="0" smtClean="0">
                <a:solidFill>
                  <a:srgbClr val="000000"/>
                </a:solidFill>
                <a:latin typeface="BMitra"/>
              </a:rPr>
              <a:t>چنانچه </a:t>
            </a:r>
            <a:r>
              <a:rPr lang="fa-IR" dirty="0">
                <a:solidFill>
                  <a:srgbClr val="000000"/>
                </a:solidFill>
                <a:latin typeface="BMitra"/>
              </a:rPr>
              <a:t>رفتارهای دیگری نیز در طول خواندن از دانش آمو ز دیده م یشود، در محلِ در نظر گرفته شده، </a:t>
            </a:r>
            <a:r>
              <a:rPr lang="fa-IR" dirty="0" smtClean="0">
                <a:solidFill>
                  <a:srgbClr val="000000"/>
                </a:solidFill>
                <a:latin typeface="BMitra"/>
              </a:rPr>
              <a:t>ثبت نمایید</a:t>
            </a:r>
            <a:r>
              <a:rPr lang="fa-IR" dirty="0">
                <a:solidFill>
                  <a:srgbClr val="000000"/>
                </a:solidFill>
                <a:latin typeface="BMitra"/>
              </a:rPr>
              <a:t>. </a:t>
            </a:r>
            <a:endParaRPr lang="fa-IR" dirty="0" smtClean="0">
              <a:solidFill>
                <a:srgbClr val="000000"/>
              </a:solidFill>
              <a:latin typeface="BMitra"/>
            </a:endParaRPr>
          </a:p>
          <a:p>
            <a:r>
              <a:rPr lang="fa-IR" b="1" dirty="0">
                <a:latin typeface="BTitrBold"/>
              </a:rPr>
              <a:t>نمره گذاری: چنانچه دانش آموز، 3 امتیاز از مجموع کسب کند، به مرکز مشکلات ویژه یادگیری ارجاع داده شود.</a:t>
            </a:r>
          </a:p>
          <a:p>
            <a:r>
              <a:rPr lang="fa-IR" b="1" dirty="0" smtClean="0">
                <a:latin typeface="BTitrBold"/>
              </a:rPr>
              <a:t>پاسخ : </a:t>
            </a:r>
            <a:r>
              <a:rPr lang="fa-IR" b="1" dirty="0">
                <a:latin typeface="BTitrBold"/>
              </a:rPr>
              <a:t>بله خیر</a:t>
            </a:r>
            <a:endParaRPr lang="fa-IR" dirty="0"/>
          </a:p>
        </p:txBody>
      </p:sp>
    </p:spTree>
    <p:extLst>
      <p:ext uri="{BB962C8B-B14F-4D97-AF65-F5344CB8AC3E}">
        <p14:creationId xmlns:p14="http://schemas.microsoft.com/office/powerpoint/2010/main" val="342315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b="1" dirty="0" smtClean="0">
                <a:latin typeface="BMitraBold"/>
              </a:rPr>
              <a:t>ا.غلب </a:t>
            </a:r>
            <a:r>
              <a:rPr lang="fa-IR" b="1" dirty="0">
                <a:latin typeface="BMitraBold"/>
              </a:rPr>
              <a:t>کلمه به کلمه می خواند، اول کلمه را در ذهن خودش </a:t>
            </a:r>
            <a:r>
              <a:rPr lang="fa-IR" b="1" dirty="0" smtClean="0">
                <a:latin typeface="BMitraBold"/>
              </a:rPr>
              <a:t>میگوید </a:t>
            </a:r>
            <a:r>
              <a:rPr lang="fa-IR" b="1" dirty="0">
                <a:latin typeface="BMitraBold"/>
              </a:rPr>
              <a:t>و بعد با صدای بلند </a:t>
            </a:r>
            <a:r>
              <a:rPr lang="fa-IR" b="1" dirty="0" smtClean="0">
                <a:latin typeface="BMitraBold"/>
              </a:rPr>
              <a:t>میخواند</a:t>
            </a:r>
            <a:r>
              <a:rPr lang="fa-IR" b="1" dirty="0">
                <a:latin typeface="BMitraBold"/>
              </a:rPr>
              <a:t>.</a:t>
            </a:r>
          </a:p>
          <a:p>
            <a:r>
              <a:rPr lang="fa-IR" b="1" dirty="0">
                <a:latin typeface="BTitrBold"/>
              </a:rPr>
              <a:t>.</a:t>
            </a:r>
            <a:r>
              <a:rPr lang="fa-IR" b="1" dirty="0" smtClean="0">
                <a:latin typeface="BTitrBold"/>
              </a:rPr>
              <a:t>2</a:t>
            </a:r>
            <a:r>
              <a:rPr lang="fa-IR" b="1" dirty="0" smtClean="0">
                <a:latin typeface="BMitraBold"/>
              </a:rPr>
              <a:t>در </a:t>
            </a:r>
            <a:r>
              <a:rPr lang="fa-IR" b="1" dirty="0">
                <a:latin typeface="BMitraBold"/>
              </a:rPr>
              <a:t>خواندن با صدای بلند و با سرعت مناسب مشکل دارد </a:t>
            </a:r>
            <a:r>
              <a:rPr lang="fa-IR" b="1" dirty="0" smtClean="0">
                <a:latin typeface="BMitraBold"/>
              </a:rPr>
              <a:t>خیلی </a:t>
            </a:r>
            <a:r>
              <a:rPr lang="fa-IR" b="1" dirty="0">
                <a:latin typeface="BMitraBold"/>
              </a:rPr>
              <a:t>آهسته یا خیلی تند</a:t>
            </a:r>
          </a:p>
          <a:p>
            <a:r>
              <a:rPr lang="fa-IR" b="1" dirty="0" smtClean="0">
                <a:latin typeface="BMitraBold"/>
              </a:rPr>
              <a:t>میخواند </a:t>
            </a:r>
            <a:r>
              <a:rPr lang="fa-IR" b="1" dirty="0">
                <a:latin typeface="BMitraBold"/>
              </a:rPr>
              <a:t>یا روا نخوان </a:t>
            </a:r>
            <a:r>
              <a:rPr lang="fa-IR" b="1" dirty="0" smtClean="0">
                <a:latin typeface="BMitraBold"/>
              </a:rPr>
              <a:t>نیست.</a:t>
            </a:r>
            <a:endParaRPr lang="fa-IR" b="1" dirty="0">
              <a:latin typeface="BMitraBold"/>
            </a:endParaRPr>
          </a:p>
          <a:p>
            <a:r>
              <a:rPr lang="fa-IR" b="1" dirty="0">
                <a:latin typeface="BTitrBold"/>
              </a:rPr>
              <a:t>3. </a:t>
            </a:r>
            <a:r>
              <a:rPr lang="fa-IR" b="1" dirty="0">
                <a:latin typeface="BMitraBold"/>
              </a:rPr>
              <a:t>در تشخیص حروف مشابه مثل ب و پ مشکل دارد.</a:t>
            </a:r>
          </a:p>
          <a:p>
            <a:r>
              <a:rPr lang="fa-IR" b="1" dirty="0">
                <a:latin typeface="BTitrBold"/>
              </a:rPr>
              <a:t>4. </a:t>
            </a:r>
            <a:r>
              <a:rPr lang="fa-IR" b="1" dirty="0">
                <a:latin typeface="BMitraBold"/>
              </a:rPr>
              <a:t>در بازشناسی کلماتی که </a:t>
            </a:r>
            <a:r>
              <a:rPr lang="fa-IR" b="1" dirty="0" smtClean="0">
                <a:latin typeface="BMitraBold"/>
              </a:rPr>
              <a:t>میبیند </a:t>
            </a:r>
            <a:r>
              <a:rPr lang="fa-IR" b="1" dirty="0">
                <a:latin typeface="BMitraBold"/>
              </a:rPr>
              <a:t>مشکل دارد.</a:t>
            </a:r>
          </a:p>
          <a:p>
            <a:r>
              <a:rPr lang="fa-IR" b="1" dirty="0">
                <a:latin typeface="BTitrBold"/>
              </a:rPr>
              <a:t>5. </a:t>
            </a:r>
            <a:r>
              <a:rPr lang="fa-IR" b="1" dirty="0">
                <a:latin typeface="BMitraBold"/>
              </a:rPr>
              <a:t>موقع خواندن خط را گم </a:t>
            </a:r>
            <a:r>
              <a:rPr lang="fa-IR" b="1" dirty="0" smtClean="0">
                <a:latin typeface="BMitraBold"/>
              </a:rPr>
              <a:t>میکند</a:t>
            </a:r>
            <a:r>
              <a:rPr lang="fa-IR" b="1" dirty="0">
                <a:latin typeface="BMitraBold"/>
              </a:rPr>
              <a:t>.</a:t>
            </a:r>
            <a:endParaRPr lang="fa-IR" dirty="0"/>
          </a:p>
        </p:txBody>
      </p:sp>
    </p:spTree>
    <p:extLst>
      <p:ext uri="{BB962C8B-B14F-4D97-AF65-F5344CB8AC3E}">
        <p14:creationId xmlns:p14="http://schemas.microsoft.com/office/powerpoint/2010/main" val="242078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در حین خواندن خطوط را گم می­کند اما بدون اصلاح خود به خواندن ادامه می­دهد.</a:t>
            </a:r>
            <a:endParaRPr lang="en-US" sz="18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خواندن یکنواخت و بدون تغییرات تن و یا حالت صدا</a:t>
            </a:r>
            <a:endParaRPr lang="en-US" sz="18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نادیده گرفتن علائم نگارشی در هنگام خواندن، این امر بر معنای متن تأثیر می­گذارد.</a:t>
            </a:r>
            <a:endParaRPr lang="en-US" sz="18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می­تواند ضعف­هایی را در دستور زبان گفتاری/ نوشتاری نشان دهد.</a:t>
            </a:r>
            <a:endParaRPr lang="en-US" sz="18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ممکن است مهارت­های پردازش واج شناختی مناسبی داشته باشد، روان بخواند اما ممکن است توالی، روابط و استنتاج در متن را درک نکند.</a:t>
            </a:r>
            <a:endParaRPr lang="en-US" sz="18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مشکلات در درک زبان تلویحی و تصویری</a:t>
            </a:r>
            <a:endParaRPr lang="en-US" sz="18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با استفاده از نشانه­های بصری معنای متن را حدس می­زند.</a:t>
            </a:r>
            <a:endParaRPr lang="en-US" sz="1800" dirty="0">
              <a:solidFill>
                <a:prstClr val="black"/>
              </a:solidFill>
              <a:latin typeface="Calibri" panose="020F0502020204030204"/>
              <a:cs typeface="B Zar" panose="00000400000000000000" pitchFamily="2" charset="-78"/>
            </a:endParaRPr>
          </a:p>
          <a:p>
            <a:pPr marL="457200" lvl="1" indent="0" defTabSz="914400">
              <a:lnSpc>
                <a:spcPct val="90000"/>
              </a:lnSpc>
              <a:spcBef>
                <a:spcPts val="500"/>
              </a:spcBef>
              <a:spcAft>
                <a:spcPts val="0"/>
              </a:spcAft>
              <a:buClrTx/>
              <a:buSzTx/>
              <a:buNone/>
            </a:pPr>
            <a:r>
              <a:rPr lang="ar-SA" sz="1800" dirty="0">
                <a:solidFill>
                  <a:prstClr val="black"/>
                </a:solidFill>
                <a:latin typeface="Calibri" panose="020F0502020204030204"/>
                <a:cs typeface="B Zar" panose="00000400000000000000" pitchFamily="2" charset="-78"/>
              </a:rPr>
              <a:t>● </a:t>
            </a:r>
            <a:r>
              <a:rPr lang="fa-IR" sz="1800" dirty="0">
                <a:solidFill>
                  <a:prstClr val="black"/>
                </a:solidFill>
                <a:latin typeface="Calibri" panose="020F0502020204030204"/>
                <a:cs typeface="B Zar" panose="00000400000000000000" pitchFamily="2" charset="-78"/>
              </a:rPr>
              <a:t>مشکل </a:t>
            </a:r>
            <a:r>
              <a:rPr lang="ar-SA" sz="1800" dirty="0">
                <a:solidFill>
                  <a:prstClr val="black"/>
                </a:solidFill>
                <a:latin typeface="Calibri" panose="020F0502020204030204"/>
                <a:cs typeface="B Zar" panose="00000400000000000000" pitchFamily="2" charset="-78"/>
              </a:rPr>
              <a:t>در ارتباط دادن مفاهیم و ایده­های متن </a:t>
            </a:r>
            <a:endParaRPr lang="en-US" sz="1800" dirty="0">
              <a:solidFill>
                <a:prstClr val="black"/>
              </a:solidFill>
              <a:latin typeface="Calibri" panose="020F0502020204030204"/>
              <a:cs typeface="B Zar" panose="00000400000000000000" pitchFamily="2" charset="-78"/>
            </a:endParaRPr>
          </a:p>
        </p:txBody>
      </p:sp>
    </p:spTree>
    <p:extLst>
      <p:ext uri="{BB962C8B-B14F-4D97-AF65-F5344CB8AC3E}">
        <p14:creationId xmlns:p14="http://schemas.microsoft.com/office/powerpoint/2010/main" val="281358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a:latin typeface="BMitraBold"/>
              </a:rPr>
              <a:t>کلمات را وارونه </a:t>
            </a:r>
            <a:r>
              <a:rPr lang="fa-IR" b="1" dirty="0" smtClean="0">
                <a:latin typeface="BMitraBold"/>
              </a:rPr>
              <a:t>میخواند </a:t>
            </a:r>
            <a:r>
              <a:rPr lang="fa-IR" b="1" dirty="0">
                <a:latin typeface="BMitraBold"/>
              </a:rPr>
              <a:t>مثل زور به جای روز.</a:t>
            </a:r>
          </a:p>
          <a:p>
            <a:r>
              <a:rPr lang="fa-IR" b="1" dirty="0" smtClean="0">
                <a:latin typeface="BTitrBold"/>
              </a:rPr>
              <a:t>. </a:t>
            </a:r>
            <a:r>
              <a:rPr lang="fa-IR" b="1" dirty="0">
                <a:latin typeface="BMitraBold"/>
              </a:rPr>
              <a:t>به سختی میان صدای کلمات تفاوت </a:t>
            </a:r>
            <a:r>
              <a:rPr lang="fa-IR" b="1" dirty="0" smtClean="0">
                <a:latin typeface="BMitraBold"/>
              </a:rPr>
              <a:t>میگذارد </a:t>
            </a:r>
            <a:r>
              <a:rPr lang="fa-IR" b="1" dirty="0">
                <a:latin typeface="BMitraBold"/>
              </a:rPr>
              <a:t>یا در ترکیب کردن صداها مشکل دارد.</a:t>
            </a:r>
          </a:p>
          <a:p>
            <a:r>
              <a:rPr lang="fa-IR" b="1" dirty="0" smtClean="0">
                <a:latin typeface="BTitrBold"/>
              </a:rPr>
              <a:t>. </a:t>
            </a:r>
            <a:r>
              <a:rPr lang="fa-IR" b="1" dirty="0">
                <a:latin typeface="BMitraBold"/>
              </a:rPr>
              <a:t>کلمات ناآشنا را به جای اینکه از مهار تهای صداکشی استفاده کند حدس </a:t>
            </a:r>
            <a:r>
              <a:rPr lang="fa-IR" b="1" dirty="0" smtClean="0">
                <a:latin typeface="BMitraBold"/>
              </a:rPr>
              <a:t>میزند </a:t>
            </a:r>
            <a:r>
              <a:rPr lang="fa-IR" b="1" dirty="0">
                <a:latin typeface="BMitraBold"/>
              </a:rPr>
              <a:t>و </a:t>
            </a:r>
            <a:r>
              <a:rPr lang="fa-IR" b="1" dirty="0" smtClean="0">
                <a:latin typeface="BMitraBold"/>
              </a:rPr>
              <a:t>میخواند</a:t>
            </a:r>
            <a:r>
              <a:rPr lang="fa-IR" b="1" dirty="0">
                <a:latin typeface="BMitraBold"/>
              </a:rPr>
              <a:t>.</a:t>
            </a:r>
          </a:p>
          <a:p>
            <a:r>
              <a:rPr lang="fa-IR" b="1" dirty="0" smtClean="0">
                <a:latin typeface="BTitrBold"/>
              </a:rPr>
              <a:t>. </a:t>
            </a:r>
            <a:r>
              <a:rPr lang="fa-IR" b="1" dirty="0">
                <a:latin typeface="BMitraBold"/>
              </a:rPr>
              <a:t>در فهم آنچه که خوانده است مشکل دارد و برای فهمیدن نیاز دارد تا چند بار یک مطلب را بخواند.</a:t>
            </a:r>
          </a:p>
          <a:p>
            <a:r>
              <a:rPr lang="fa-IR" b="1" dirty="0" smtClean="0">
                <a:latin typeface="BTitrBold"/>
              </a:rPr>
              <a:t>. </a:t>
            </a:r>
            <a:r>
              <a:rPr lang="fa-IR" b="1" dirty="0">
                <a:latin typeface="BMitraBold"/>
              </a:rPr>
              <a:t>در یافتن کلمات هم معنی، هم خانواده و مخالف مشکل دارد.</a:t>
            </a:r>
            <a:endParaRPr lang="fa-IR" dirty="0"/>
          </a:p>
        </p:txBody>
      </p:sp>
    </p:spTree>
    <p:extLst>
      <p:ext uri="{BB962C8B-B14F-4D97-AF65-F5344CB8AC3E}">
        <p14:creationId xmlns:p14="http://schemas.microsoft.com/office/powerpoint/2010/main" val="2937424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algn="l"/>
            <a:r>
              <a:rPr lang="fa-IR" sz="3200" b="1" dirty="0">
                <a:latin typeface="BTitrBold"/>
              </a:rPr>
              <a:t>چنانچه دانش آموز مشکلات دیگری در مهارت خواندن دارد. لطفاً یادداشت فرمایید.</a:t>
            </a:r>
          </a:p>
          <a:p>
            <a:pPr algn="l"/>
            <a:r>
              <a:rPr lang="fa-IR" dirty="0">
                <a:latin typeface="BMitra"/>
              </a:rPr>
              <a:t>...................................................................................................................................................................................................................................................................................................................</a:t>
            </a:r>
          </a:p>
          <a:p>
            <a:pPr algn="l"/>
            <a:r>
              <a:rPr lang="fa-IR" dirty="0">
                <a:latin typeface="BMitra"/>
              </a:rPr>
              <a:t>...................................................................................................................................................................................................................................................................................................................</a:t>
            </a:r>
          </a:p>
          <a:p>
            <a:pPr algn="l"/>
            <a:r>
              <a:rPr lang="fa-IR" dirty="0">
                <a:latin typeface="BMitra"/>
              </a:rPr>
              <a:t>...................................................................................................................................................................................................................................................................................................................</a:t>
            </a:r>
          </a:p>
          <a:p>
            <a:pPr algn="l"/>
            <a:r>
              <a:rPr lang="fa-IR" dirty="0">
                <a:latin typeface="BMitra"/>
              </a:rPr>
              <a:t>...................................................................................................................................................................................................................................................................................................................</a:t>
            </a:r>
          </a:p>
          <a:p>
            <a:pPr algn="l"/>
            <a:r>
              <a:rPr lang="fa-IR" dirty="0">
                <a:latin typeface="BMitra"/>
              </a:rPr>
              <a:t>...................................................................................................................................................................................................................................................................................................................</a:t>
            </a:r>
            <a:endParaRPr lang="fa-IR" dirty="0"/>
          </a:p>
        </p:txBody>
      </p:sp>
    </p:spTree>
    <p:extLst>
      <p:ext uri="{BB962C8B-B14F-4D97-AF65-F5344CB8AC3E}">
        <p14:creationId xmlns:p14="http://schemas.microsoft.com/office/powerpoint/2010/main" val="623851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YE" b="1" dirty="0">
                <a:solidFill>
                  <a:srgbClr val="000000"/>
                </a:solidFill>
                <a:latin typeface="B Titr" panose="00000700000000000000" pitchFamily="2" charset="-78"/>
                <a:ea typeface="Calibri" panose="020F0502020204030204" pitchFamily="34" charset="0"/>
                <a:cs typeface="B Titr" panose="00000700000000000000" pitchFamily="2" charset="-78"/>
              </a:rPr>
              <a:t>مهارت پايه و پيش نياز خواندن</a:t>
            </a:r>
            <a:r>
              <a:rPr lang="en-US" dirty="0">
                <a:solidFill>
                  <a:srgbClr val="000000"/>
                </a:solidFill>
                <a:latin typeface="B Mitra" panose="00000400000000000000" pitchFamily="2" charset="-78"/>
                <a:ea typeface="Calibri" panose="020F0502020204030204" pitchFamily="34" charset="0"/>
                <a:cs typeface="B Mitra" panose="00000400000000000000" pitchFamily="2" charset="-78"/>
              </a:rPr>
              <a:t/>
            </a:r>
            <a:br>
              <a:rPr lang="en-US" dirty="0">
                <a:solidFill>
                  <a:srgbClr val="000000"/>
                </a:solidFill>
                <a:latin typeface="B Mitra" panose="00000400000000000000" pitchFamily="2" charset="-78"/>
                <a:ea typeface="Calibri" panose="020F0502020204030204" pitchFamily="34" charset="0"/>
                <a:cs typeface="B Mitra" panose="00000400000000000000" pitchFamily="2" charset="-78"/>
              </a:rPr>
            </a:b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2680474"/>
              </p:ext>
            </p:extLst>
          </p:nvPr>
        </p:nvGraphicFramePr>
        <p:xfrm>
          <a:off x="3632200" y="2565404"/>
          <a:ext cx="4445000" cy="3486912"/>
        </p:xfrm>
        <a:graphic>
          <a:graphicData uri="http://schemas.openxmlformats.org/drawingml/2006/table">
            <a:tbl>
              <a:tblPr rtl="1"/>
              <a:tblGrid>
                <a:gridCol w="4445000"/>
              </a:tblGrid>
              <a:tr h="289983">
                <a:tc>
                  <a:txBody>
                    <a:bodyPr/>
                    <a:lstStyle/>
                    <a:p>
                      <a:pPr algn="ctr" rtl="1">
                        <a:lnSpc>
                          <a:spcPct val="70000"/>
                        </a:lnSpc>
                        <a:spcAft>
                          <a:spcPts val="0"/>
                        </a:spcAft>
                      </a:pP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پردازش ديداري فضايي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ادراک ديداري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جهت دهي حرکات چشم</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دقت و توجه ديداري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تمييز ديداري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حافظه ديداري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حافظه توالي ديداري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روابط ديداري فضايي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ادراک شکل و زمينه</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ثبات شکل ديداري</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289983">
                <a:tc>
                  <a:txBody>
                    <a:bodyPr/>
                    <a:lstStyle/>
                    <a:p>
                      <a:pPr algn="ctr" rtl="1">
                        <a:lnSpc>
                          <a:spcPct val="70000"/>
                        </a:lnSpc>
                        <a:spcAft>
                          <a:spcPts val="0"/>
                        </a:spcAft>
                      </a:pPr>
                      <a:r>
                        <a:rPr lang="ar-YE" sz="16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ديد همگرا</a:t>
                      </a:r>
                      <a:endParaRPr lang="en-US" sz="16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bl>
          </a:graphicData>
        </a:graphic>
      </p:graphicFrame>
    </p:spTree>
    <p:extLst>
      <p:ext uri="{BB962C8B-B14F-4D97-AF65-F5344CB8AC3E}">
        <p14:creationId xmlns:p14="http://schemas.microsoft.com/office/powerpoint/2010/main" val="563743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8486445"/>
              </p:ext>
            </p:extLst>
          </p:nvPr>
        </p:nvGraphicFramePr>
        <p:xfrm>
          <a:off x="3949700" y="2832100"/>
          <a:ext cx="4051300" cy="2051050"/>
        </p:xfrm>
        <a:graphic>
          <a:graphicData uri="http://schemas.openxmlformats.org/drawingml/2006/table">
            <a:tbl>
              <a:tblPr rtl="1"/>
              <a:tblGrid>
                <a:gridCol w="4051300"/>
              </a:tblGrid>
              <a:tr h="410210">
                <a:tc>
                  <a:txBody>
                    <a:bodyPr/>
                    <a:lstStyle/>
                    <a:p>
                      <a:pPr algn="ctr" rtl="1">
                        <a:lnSpc>
                          <a:spcPts val="1300"/>
                        </a:lnSpc>
                        <a:spcAft>
                          <a:spcPts val="0"/>
                        </a:spcAft>
                      </a:pPr>
                      <a:r>
                        <a:rPr lang="ar-YE" sz="18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ديد واگرا</a:t>
                      </a:r>
                      <a:endParaRPr lang="en-US" sz="18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410210">
                <a:tc>
                  <a:txBody>
                    <a:bodyPr/>
                    <a:lstStyle/>
                    <a:p>
                      <a:pPr algn="ctr" rtl="1">
                        <a:lnSpc>
                          <a:spcPts val="1300"/>
                        </a:lnSpc>
                        <a:spcAft>
                          <a:spcPts val="0"/>
                        </a:spcAft>
                      </a:pPr>
                      <a:r>
                        <a:rPr lang="ar-YE" sz="18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اکمال ديداري</a:t>
                      </a:r>
                      <a:endParaRPr lang="en-US" sz="18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410210">
                <a:tc>
                  <a:txBody>
                    <a:bodyPr/>
                    <a:lstStyle/>
                    <a:p>
                      <a:pPr algn="ctr" rtl="1">
                        <a:lnSpc>
                          <a:spcPts val="1300"/>
                        </a:lnSpc>
                        <a:spcAft>
                          <a:spcPts val="0"/>
                        </a:spcAft>
                      </a:pPr>
                      <a:r>
                        <a:rPr lang="ar-YE" sz="18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آگاهي واجي</a:t>
                      </a:r>
                      <a:endParaRPr lang="en-US" sz="18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410210">
                <a:tc>
                  <a:txBody>
                    <a:bodyPr/>
                    <a:lstStyle/>
                    <a:p>
                      <a:pPr algn="ctr" rtl="1">
                        <a:lnSpc>
                          <a:spcPts val="1300"/>
                        </a:lnSpc>
                        <a:spcAft>
                          <a:spcPts val="0"/>
                        </a:spcAft>
                      </a:pPr>
                      <a:r>
                        <a:rPr lang="ar-YE" sz="18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رمزگشايي</a:t>
                      </a:r>
                      <a:endParaRPr lang="en-US" sz="18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r h="410210">
                <a:tc>
                  <a:txBody>
                    <a:bodyPr/>
                    <a:lstStyle/>
                    <a:p>
                      <a:pPr algn="ctr" rtl="1">
                        <a:lnSpc>
                          <a:spcPts val="1300"/>
                        </a:lnSpc>
                        <a:spcAft>
                          <a:spcPts val="0"/>
                        </a:spcAft>
                      </a:pPr>
                      <a:r>
                        <a:rPr lang="ar-YE" sz="18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مفهوم</a:t>
                      </a:r>
                      <a:r>
                        <a:rPr lang="en-US"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8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سازي</a:t>
                      </a:r>
                      <a:endParaRPr lang="en-US" sz="18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r>
            </a:tbl>
          </a:graphicData>
        </a:graphic>
      </p:graphicFrame>
    </p:spTree>
    <p:extLst>
      <p:ext uri="{BB962C8B-B14F-4D97-AF65-F5344CB8AC3E}">
        <p14:creationId xmlns:p14="http://schemas.microsoft.com/office/powerpoint/2010/main" val="1565422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6046988"/>
              </p:ext>
            </p:extLst>
          </p:nvPr>
        </p:nvGraphicFramePr>
        <p:xfrm>
          <a:off x="2671762" y="2933700"/>
          <a:ext cx="6848476" cy="1554480"/>
        </p:xfrm>
        <a:graphic>
          <a:graphicData uri="http://schemas.openxmlformats.org/drawingml/2006/table">
            <a:tbl>
              <a:tblPr rtl="1" firstRow="1" firstCol="1" bandRow="1"/>
              <a:tblGrid>
                <a:gridCol w="4311425"/>
                <a:gridCol w="308618"/>
                <a:gridCol w="308618"/>
                <a:gridCol w="1919815"/>
              </a:tblGrid>
              <a:tr h="1554480">
                <a:tc>
                  <a:txBody>
                    <a:bodyPr/>
                    <a:lstStyle/>
                    <a:p>
                      <a:pPr algn="just" rtl="1">
                        <a:lnSpc>
                          <a:spcPct val="115000"/>
                        </a:lnSpc>
                        <a:spcAft>
                          <a:spcPts val="0"/>
                        </a:spcAft>
                      </a:pPr>
                      <a:r>
                        <a:rPr lang="fa-IR" sz="16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نشانه‌ها را نمی‌شناسد و صدای آن‌ها را به درستی بیان نمی‌کند (مثلاً با دیدن حرف «م»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tabLst>
                          <a:tab pos="2362835" algn="l"/>
                        </a:tabLst>
                      </a:pPr>
                      <a:r>
                        <a:rPr lang="fa-IR" sz="16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می‌گوید «ن»).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6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حافظه‌دیداری، دقت‌دیداری،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16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تمرین واج‌شناسی، توجه</a:t>
                      </a:r>
                      <a:r>
                        <a:rPr lang="en-US" sz="16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fa-IR" sz="16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پایدار،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16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سرعت</a:t>
                      </a:r>
                      <a:r>
                        <a:rPr lang="en-US" sz="16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fa-IR" sz="16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پردازش دیداری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r>
            </a:tbl>
          </a:graphicData>
        </a:graphic>
      </p:graphicFrame>
    </p:spTree>
    <p:extLst>
      <p:ext uri="{BB962C8B-B14F-4D97-AF65-F5344CB8AC3E}">
        <p14:creationId xmlns:p14="http://schemas.microsoft.com/office/powerpoint/2010/main" val="357309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2"/>
          <a:stretch>
            <a:fillRect/>
          </a:stretch>
        </p:blipFill>
        <p:spPr>
          <a:xfrm>
            <a:off x="1295400" y="3048001"/>
            <a:ext cx="9601200" cy="1346200"/>
          </a:xfrm>
          <a:prstGeom prst="rect">
            <a:avLst/>
          </a:prstGeom>
        </p:spPr>
      </p:pic>
    </p:spTree>
    <p:extLst>
      <p:ext uri="{BB962C8B-B14F-4D97-AF65-F5344CB8AC3E}">
        <p14:creationId xmlns:p14="http://schemas.microsoft.com/office/powerpoint/2010/main" val="3232015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7451902"/>
              </p:ext>
            </p:extLst>
          </p:nvPr>
        </p:nvGraphicFramePr>
        <p:xfrm>
          <a:off x="1506220" y="2832100"/>
          <a:ext cx="9179560" cy="1282700"/>
        </p:xfrm>
        <a:graphic>
          <a:graphicData uri="http://schemas.openxmlformats.org/drawingml/2006/table">
            <a:tbl>
              <a:tblPr rtl="1"/>
              <a:tblGrid>
                <a:gridCol w="1528445"/>
                <a:gridCol w="7651115"/>
              </a:tblGrid>
              <a:tr h="1282700">
                <a:tc>
                  <a:txBody>
                    <a:bodyPr/>
                    <a:lstStyle/>
                    <a:p>
                      <a:pPr algn="ctr" rtl="1">
                        <a:lnSpc>
                          <a:spcPts val="1300"/>
                        </a:lnSpc>
                        <a:spcAft>
                          <a:spcPts val="0"/>
                        </a:spcAft>
                      </a:pPr>
                      <a:r>
                        <a:rPr lang="ar-YE" sz="900" b="1" dirty="0">
                          <a:solidFill>
                            <a:srgbClr val="000000"/>
                          </a:solidFill>
                          <a:effectLst/>
                          <a:latin typeface="B Titr" panose="00000700000000000000" pitchFamily="2" charset="-78"/>
                          <a:ea typeface="Calibri" panose="020F0502020204030204" pitchFamily="34" charset="0"/>
                          <a:cs typeface="B Titr" panose="00000700000000000000" pitchFamily="2" charset="-78"/>
                        </a:rPr>
                        <a:t>آگاهي واجي</a:t>
                      </a:r>
                      <a:endParaRPr lang="en-US" sz="120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7E8"/>
                    </a:solidFill>
                  </a:tcPr>
                </a:tc>
                <a:tc>
                  <a:txBody>
                    <a:bodyPr/>
                    <a:lstStyle/>
                    <a:p>
                      <a:pPr algn="just" rtl="1">
                        <a:lnSpc>
                          <a:spcPts val="1300"/>
                        </a:lnSpc>
                        <a:spcAft>
                          <a:spcPts val="0"/>
                        </a:spcAft>
                      </a:pP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بعداز بيان سه کلمه سارا، سوسن، زهرا از دانش</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آموز</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en-US" sz="1600" b="0" dirty="0">
                          <a:solidFill>
                            <a:srgbClr val="000000"/>
                          </a:solidFill>
                          <a:effectLst/>
                          <a:latin typeface="B Titr" panose="00000700000000000000" pitchFamily="2" charset="-78"/>
                          <a:ea typeface="Calibri" panose="020F0502020204030204" pitchFamily="34" charset="0"/>
                          <a:cs typeface="B Mitra" panose="00000400000000000000" pitchFamily="2" charset="-78"/>
                        </a:rPr>
                        <a:t> </a:t>
                      </a:r>
                      <a:r>
                        <a:rPr lang="ar-YE" sz="1600" b="0" dirty="0">
                          <a:solidFill>
                            <a:srgbClr val="000000"/>
                          </a:solidFill>
                          <a:effectLst/>
                          <a:latin typeface="B Titr" panose="00000700000000000000" pitchFamily="2" charset="-78"/>
                          <a:ea typeface="Calibri" panose="020F0502020204030204" pitchFamily="34" charset="0"/>
                          <a:cs typeface="B Mitra" panose="00000400000000000000" pitchFamily="2" charset="-78"/>
                        </a:rPr>
                        <a:t>مي</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پرسيم صداي ابتدايي کدام کلمه متفاوت بود، همين تمرين را براي  حرف مياني و پاياني و صداهاي ديگر تکرار مي</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کنيم./ هر گاه صداي خ را در ابتداي کلمه</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اي شنيد دست بزند ،</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اين تمرين را با حروف و با روش</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هاي ديگر قابل اجراست/ تمرين</a:t>
                      </a:r>
                      <a:r>
                        <a:rPr lang="en-US" sz="1600" b="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a:t>
                      </a:r>
                      <a:r>
                        <a:rPr lang="ar-YE" sz="1600" b="0" dirty="0">
                          <a:solidFill>
                            <a:srgbClr val="000000"/>
                          </a:solidFill>
                          <a:effectLst/>
                          <a:latin typeface="B Titr" panose="00000700000000000000" pitchFamily="2" charset="-78"/>
                          <a:ea typeface="Calibri" panose="020F0502020204030204" pitchFamily="34" charset="0"/>
                          <a:cs typeface="B Titr" panose="00000700000000000000" pitchFamily="2" charset="-78"/>
                        </a:rPr>
                        <a:t>هاي بخش آگاهي واجي پروتکل خواندن</a:t>
                      </a:r>
                      <a:endParaRPr lang="en-US" sz="1600" b="0" dirty="0">
                        <a:solidFill>
                          <a:srgbClr val="000000"/>
                        </a:solidFill>
                        <a:effectLst/>
                        <a:latin typeface="B Mitra" panose="00000400000000000000" pitchFamily="2" charset="-78"/>
                        <a:ea typeface="Calibri" panose="020F0502020204030204" pitchFamily="34" charset="0"/>
                        <a:cs typeface="B Mitra" panose="00000400000000000000" pitchFamily="2" charset="-78"/>
                      </a:endParaRPr>
                    </a:p>
                  </a:txBody>
                  <a:tcPr marL="50800" marR="50800" marT="36195"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8595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4749136"/>
              </p:ext>
            </p:extLst>
          </p:nvPr>
        </p:nvGraphicFramePr>
        <p:xfrm>
          <a:off x="1701800" y="3136900"/>
          <a:ext cx="8508999" cy="1348423"/>
        </p:xfrm>
        <a:graphic>
          <a:graphicData uri="http://schemas.openxmlformats.org/drawingml/2006/table">
            <a:tbl>
              <a:tblPr rtl="1" firstRow="1" firstCol="1" bandRow="1"/>
              <a:tblGrid>
                <a:gridCol w="5305359"/>
                <a:gridCol w="389704"/>
                <a:gridCol w="389704"/>
                <a:gridCol w="2424232"/>
              </a:tblGrid>
              <a:tr h="1348423">
                <a:tc>
                  <a:txBody>
                    <a:bodyPr/>
                    <a:lstStyle/>
                    <a:p>
                      <a:pPr algn="just" rtl="1">
                        <a:lnSpc>
                          <a:spcPct val="115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هنگام خواندن، خطی را که در حال خواندن آن بوده است را گم می‌کند.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ردیابی دیداری، توجه پایدار،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دید همگرا، سرعت پردازش، تن‌آگاهی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r>
            </a:tbl>
          </a:graphicData>
        </a:graphic>
      </p:graphicFrame>
    </p:spTree>
    <p:extLst>
      <p:ext uri="{BB962C8B-B14F-4D97-AF65-F5344CB8AC3E}">
        <p14:creationId xmlns:p14="http://schemas.microsoft.com/office/powerpoint/2010/main" val="2816755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1241645"/>
              </p:ext>
            </p:extLst>
          </p:nvPr>
        </p:nvGraphicFramePr>
        <p:xfrm>
          <a:off x="1689101" y="2895600"/>
          <a:ext cx="8940798" cy="1882521"/>
        </p:xfrm>
        <a:graphic>
          <a:graphicData uri="http://schemas.openxmlformats.org/drawingml/2006/table">
            <a:tbl>
              <a:tblPr rtl="1" firstRow="1" firstCol="1" bandRow="1"/>
              <a:tblGrid>
                <a:gridCol w="5574585"/>
                <a:gridCol w="409480"/>
                <a:gridCol w="409480"/>
                <a:gridCol w="2547253"/>
              </a:tblGrid>
              <a:tr h="1601216">
                <a:tc>
                  <a:txBody>
                    <a:bodyPr/>
                    <a:lstStyle/>
                    <a:p>
                      <a:pPr algn="just" rtl="1">
                        <a:lnSpc>
                          <a:spcPct val="115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فهم آنچه که خوانده است مشکل دارد، و علی رغم خواندن چند باره متوجه مفهوم کامل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متن یا پاراگراف نمی‌شود.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just" rtl="1">
                        <a:lnSpc>
                          <a:spcPct val="115000"/>
                        </a:lnSpc>
                        <a:spcAft>
                          <a:spcPts val="0"/>
                        </a:spcAft>
                      </a:pPr>
                      <a:r>
                        <a:rPr lang="fa-IR"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توجه پایدار، رمزگشایی، حافظه معنایی،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حافظه فعال،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سرعت پردازش،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انعطاف پذیری شناختی، تمرینات درک مطلب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r>
            </a:tbl>
          </a:graphicData>
        </a:graphic>
      </p:graphicFrame>
    </p:spTree>
    <p:extLst>
      <p:ext uri="{BB962C8B-B14F-4D97-AF65-F5344CB8AC3E}">
        <p14:creationId xmlns:p14="http://schemas.microsoft.com/office/powerpoint/2010/main" val="3684315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9300"/>
            <a:ext cx="9601196" cy="1536699"/>
          </a:xfrm>
        </p:spPr>
        <p:txBody>
          <a:bodyPr>
            <a:normAutofit fontScale="90000"/>
          </a:bodyPr>
          <a:lstStyle/>
          <a:p>
            <a:r>
              <a:rPr lang="ar-SA" dirty="0">
                <a:latin typeface="Calibri" panose="020F0502020204030204" pitchFamily="34" charset="0"/>
                <a:ea typeface="Calibri" panose="020F0502020204030204" pitchFamily="34" charset="0"/>
                <a:cs typeface="2  Nazanin" panose="00000400000000000000" pitchFamily="2" charset="-78"/>
              </a:rPr>
              <a:t>تقویت توجه </a:t>
            </a:r>
            <a:r>
              <a:rPr lang="ar-SA" dirty="0">
                <a:latin typeface="Calibri" panose="020F0502020204030204" pitchFamily="34" charset="0"/>
                <a:ea typeface="Calibri" panose="020F0502020204030204" pitchFamily="34" charset="0"/>
              </a:rPr>
              <a:t>–</a:t>
            </a:r>
            <a:r>
              <a:rPr lang="ar-SA" dirty="0">
                <a:latin typeface="Calibri" panose="020F0502020204030204" pitchFamily="34" charset="0"/>
                <a:ea typeface="Calibri" panose="020F0502020204030204" pitchFamily="34" charset="0"/>
                <a:cs typeface="2  Nazanin" panose="00000400000000000000" pitchFamily="2" charset="-78"/>
              </a:rPr>
              <a:t> تقویت هماهنگی دیداری </a:t>
            </a:r>
            <a:r>
              <a:rPr lang="ar-SA" dirty="0">
                <a:latin typeface="Calibri" panose="020F0502020204030204" pitchFamily="34" charset="0"/>
                <a:ea typeface="Calibri" panose="020F0502020204030204" pitchFamily="34" charset="0"/>
              </a:rPr>
              <a:t>–</a:t>
            </a:r>
            <a:r>
              <a:rPr lang="ar-SA" dirty="0">
                <a:latin typeface="Calibri" panose="020F0502020204030204" pitchFamily="34" charset="0"/>
                <a:ea typeface="Calibri" panose="020F0502020204030204" pitchFamily="34" charset="0"/>
                <a:cs typeface="2  Nazanin" panose="00000400000000000000" pitchFamily="2" charset="-78"/>
              </a:rPr>
              <a:t> حرکتی </a:t>
            </a:r>
            <a:r>
              <a:rPr lang="ar-SA" dirty="0">
                <a:latin typeface="Calibri" panose="020F0502020204030204" pitchFamily="34" charset="0"/>
                <a:ea typeface="Calibri" panose="020F0502020204030204" pitchFamily="34" charset="0"/>
              </a:rPr>
              <a:t>–</a:t>
            </a:r>
            <a:r>
              <a:rPr lang="ar-SA" dirty="0">
                <a:latin typeface="Calibri" panose="020F0502020204030204" pitchFamily="34" charset="0"/>
                <a:ea typeface="Calibri" panose="020F0502020204030204" pitchFamily="34" charset="0"/>
                <a:cs typeface="2  Nazanin" panose="00000400000000000000" pitchFamily="2" charset="-78"/>
              </a:rPr>
              <a:t> تقویت بازداری </a:t>
            </a:r>
            <a:r>
              <a:rPr lang="ar-SA" dirty="0">
                <a:latin typeface="Calibri" panose="020F0502020204030204" pitchFamily="34" charset="0"/>
                <a:ea typeface="Calibri" panose="020F0502020204030204" pitchFamily="34" charset="0"/>
              </a:rPr>
              <a:t>–</a:t>
            </a:r>
            <a:r>
              <a:rPr lang="ar-SA" dirty="0">
                <a:latin typeface="Calibri" panose="020F0502020204030204" pitchFamily="34" charset="0"/>
                <a:ea typeface="Calibri" panose="020F0502020204030204" pitchFamily="34" charset="0"/>
                <a:cs typeface="2  Nazanin" panose="00000400000000000000" pitchFamily="2" charset="-78"/>
              </a:rPr>
              <a:t> تقویت ادراک دیداری- تقویت استدلال سیال</a:t>
            </a:r>
            <a:r>
              <a:rPr lang="en-US" sz="4000" dirty="0">
                <a:latin typeface="Calibri" panose="020F0502020204030204" pitchFamily="34" charset="0"/>
                <a:ea typeface="Calibri" panose="020F0502020204030204" pitchFamily="34" charset="0"/>
                <a:cs typeface="Arial" panose="020B0604020202020204" pitchFamily="34" charset="0"/>
              </a:rPr>
              <a:t/>
            </a:r>
            <a:br>
              <a:rPr lang="en-US" sz="4000" dirty="0">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normAutofit/>
          </a:bodyPr>
          <a:lstStyle/>
          <a:p>
            <a:pPr algn="just">
              <a:lnSpc>
                <a:spcPct val="107000"/>
              </a:lnSpc>
              <a:spcAft>
                <a:spcPts val="0"/>
              </a:spcAft>
            </a:pPr>
            <a:r>
              <a:rPr lang="ar-SA" sz="2000" dirty="0">
                <a:latin typeface="Calibri" panose="020F0502020204030204" pitchFamily="34" charset="0"/>
                <a:ea typeface="Calibri" panose="020F0502020204030204" pitchFamily="34" charset="0"/>
                <a:cs typeface="2  Nazanin" panose="00000400000000000000" pitchFamily="2" charset="-78"/>
              </a:rPr>
              <a:t>نحوه اجرا</a:t>
            </a:r>
            <a:r>
              <a:rPr lang="ar-SA" sz="2000" b="1" dirty="0">
                <a:latin typeface="Calibri" panose="020F0502020204030204" pitchFamily="34" charset="0"/>
                <a:ea typeface="Calibri" panose="020F0502020204030204" pitchFamily="34" charset="0"/>
                <a:cs typeface="2  Nazanin" panose="00000400000000000000" pitchFamily="2" charset="-78"/>
              </a:rPr>
              <a:t> </a:t>
            </a:r>
            <a:r>
              <a:rPr lang="ar-SA" sz="2000" dirty="0">
                <a:latin typeface="Calibri" panose="020F0502020204030204" pitchFamily="34" charset="0"/>
                <a:ea typeface="Calibri" panose="020F0502020204030204" pitchFamily="34" charset="0"/>
                <a:cs typeface="2  Nazanin" panose="00000400000000000000" pitchFamily="2" charset="-78"/>
              </a:rPr>
              <a:t>توسط معلم: ۱- معلم کاربرگ را در اختیار کودک قرار داده از او بخواهد با دقت به آن نگاه کند و تشخیص دهد چه تصویری را می بیند. اگر کودک نتوانست تشخیص دهد کارت تصاویر رنگی انواع خرس را به او نشان دهد و بپرسد اکنون می توانی حدس بزنی تصویر چیست؟ این حیوان در کجا زندگی می‌کند؟ اگر کودک به این سؤال پاسخ نداد با نشان دادن تصاویری از جنگل ذهن او را آماده کرده و به او بگویید به این محل پر از درخت جنگل می گویند. چه حیوانات دیگری در جنگل زندگی می کنند؟ اگر پاسخ نداد تصویر حیوانات وحشی مانند شیر و ببر و</a:t>
            </a:r>
            <a:r>
              <a:rPr lang="ar-SA" sz="2000" dirty="0">
                <a:latin typeface="Calibri" panose="020F0502020204030204" pitchFamily="34" charset="0"/>
                <a:ea typeface="Calibri" panose="020F0502020204030204" pitchFamily="34" charset="0"/>
              </a:rPr>
              <a:t>…</a:t>
            </a:r>
            <a:r>
              <a:rPr lang="ar-SA" sz="2000" dirty="0">
                <a:latin typeface="Calibri" panose="020F0502020204030204" pitchFamily="34" charset="0"/>
                <a:ea typeface="Calibri" panose="020F0502020204030204" pitchFamily="34" charset="0"/>
                <a:cs typeface="2  Nazanin" panose="00000400000000000000" pitchFamily="2" charset="-78"/>
              </a:rPr>
              <a:t> را به او نشان دهید. به حیواناتی که در جنگل زندگی می کنند چه می گویند؟ اگر پاسخ این سؤال را نداد به او بگویید به حیواناتی که در جنگل زندگی می کنند حیوان وحشی می گویند مانند پلنگ، شیر، ببر، خرس و. غذای این حیوان چیست؟ اگر پاسخ نداد به او بگویید این حیوانات وحشی گوشتخوار هستند و حیوانات کوچکتر از خود را می خورند. اجزای بدن حیوان را نام ببر؟ این حیوان چگونه راه می رود؟ می تواند راه رفتن حیوان را تقلید کند؟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122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FFFFFF"/>
                </a:solidFill>
                <a:latin typeface="BTitrBold"/>
              </a:rPr>
              <a:t>خواند</a:t>
            </a:r>
            <a:r>
              <a:rPr lang="fa-IR" dirty="0"/>
              <a:t>خواندن</a:t>
            </a:r>
            <a:br>
              <a:rPr lang="fa-IR" dirty="0"/>
            </a:br>
            <a:r>
              <a:rPr lang="fa-IR" b="1" dirty="0" smtClean="0">
                <a:solidFill>
                  <a:srgbClr val="FFFFFF"/>
                </a:solidFill>
                <a:latin typeface="BTitrBold"/>
              </a:rPr>
              <a:t>خخخن نوخخاند </a:t>
            </a:r>
            <a:r>
              <a:rPr lang="fa-IR" b="1" dirty="0">
                <a:solidFill>
                  <a:srgbClr val="FFFFFF"/>
                </a:solidFill>
                <a:latin typeface="BTitrBold"/>
              </a:rPr>
              <a:t>ن</a:t>
            </a:r>
            <a:r>
              <a:rPr lang="fa-IR" b="1" dirty="0" smtClean="0">
                <a:solidFill>
                  <a:srgbClr val="FFFFFF"/>
                </a:solidFill>
                <a:latin typeface="BTitrBold"/>
              </a:rPr>
              <a:t>د </a:t>
            </a:r>
            <a:r>
              <a:rPr lang="fa-IR" b="1" dirty="0">
                <a:solidFill>
                  <a:srgbClr val="FFFFFF"/>
                </a:solidFill>
                <a:latin typeface="BTitrBold"/>
              </a:rPr>
              <a:t>ن</a:t>
            </a:r>
            <a:endParaRPr lang="fa-IR" dirty="0"/>
          </a:p>
        </p:txBody>
      </p:sp>
      <p:sp>
        <p:nvSpPr>
          <p:cNvPr id="3" name="Content Placeholder 2"/>
          <p:cNvSpPr>
            <a:spLocks noGrp="1"/>
          </p:cNvSpPr>
          <p:nvPr>
            <p:ph idx="1"/>
          </p:nvPr>
        </p:nvSpPr>
        <p:spPr/>
        <p:txBody>
          <a:bodyPr/>
          <a:lstStyle/>
          <a:p>
            <a:r>
              <a:rPr lang="fa-IR" b="1" dirty="0">
                <a:latin typeface="BTitrBold"/>
              </a:rPr>
              <a:t>آگاهی </a:t>
            </a:r>
            <a:r>
              <a:rPr lang="fa-IR" b="1" dirty="0" smtClean="0">
                <a:latin typeface="BTitrBold"/>
              </a:rPr>
              <a:t>واجی</a:t>
            </a:r>
          </a:p>
          <a:p>
            <a:r>
              <a:rPr lang="fa-IR" b="1" dirty="0">
                <a:latin typeface="BTitrBold"/>
              </a:rPr>
              <a:t>تناظر </a:t>
            </a:r>
            <a:r>
              <a:rPr lang="fa-IR" b="1" dirty="0" smtClean="0">
                <a:latin typeface="BTitrBold"/>
              </a:rPr>
              <a:t>نویسي </a:t>
            </a:r>
          </a:p>
          <a:p>
            <a:r>
              <a:rPr lang="fa-IR" b="1" dirty="0" smtClean="0">
                <a:latin typeface="BTitrBold"/>
              </a:rPr>
              <a:t>روانخوانی</a:t>
            </a:r>
          </a:p>
          <a:p>
            <a:r>
              <a:rPr lang="fa-IR" b="1" dirty="0">
                <a:latin typeface="BTitrBold"/>
              </a:rPr>
              <a:t>درک مطلب</a:t>
            </a:r>
            <a:endParaRPr lang="fa-IR" b="1" dirty="0" smtClean="0">
              <a:latin typeface="BTitrBold"/>
            </a:endParaRPr>
          </a:p>
          <a:p>
            <a:r>
              <a:rPr lang="fa-IR" b="1" dirty="0">
                <a:latin typeface="BTitrBold"/>
              </a:rPr>
              <a:t>*آگاهی واجی و هجی کردن مهار تهای زبانی زیربنایی خواندن و نوشتن </a:t>
            </a:r>
            <a:r>
              <a:rPr lang="fa-IR" b="1" dirty="0" smtClean="0">
                <a:latin typeface="BTitrBold"/>
              </a:rPr>
              <a:t>میباشند</a:t>
            </a:r>
            <a:r>
              <a:rPr lang="fa-IR" b="1" dirty="0">
                <a:latin typeface="BTitrBold"/>
              </a:rPr>
              <a:t>.</a:t>
            </a:r>
          </a:p>
          <a:p>
            <a:endParaRPr lang="fa-IR" dirty="0"/>
          </a:p>
        </p:txBody>
      </p:sp>
    </p:spTree>
    <p:extLst>
      <p:ext uri="{BB962C8B-B14F-4D97-AF65-F5344CB8AC3E}">
        <p14:creationId xmlns:p14="http://schemas.microsoft.com/office/powerpoint/2010/main" val="1028607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lnSpc>
                <a:spcPct val="107000"/>
              </a:lnSpc>
              <a:spcAft>
                <a:spcPts val="0"/>
              </a:spcAft>
              <a:buClr>
                <a:srgbClr val="83992A"/>
              </a:buClr>
            </a:pPr>
            <a:r>
              <a:rPr lang="ar-SA" sz="1900" dirty="0">
                <a:solidFill>
                  <a:prstClr val="black">
                    <a:lumMod val="85000"/>
                    <a:lumOff val="15000"/>
                  </a:prstClr>
                </a:solidFill>
                <a:latin typeface="Calibri" panose="020F0502020204030204" pitchFamily="34" charset="0"/>
                <a:ea typeface="Calibri" panose="020F0502020204030204" pitchFamily="34" charset="0"/>
                <a:cs typeface="2  Nazanin" panose="00000400000000000000" pitchFamily="2" charset="-78"/>
              </a:rPr>
              <a:t>۲- کاربرگ را در اختیار کودک قرار داده از او بخواهید با دقت به آن نگاه کند سپس تفاوتهای دو تصویر را پیدا کند و بعد از اتمام کار تصویر را با توجه به کارتهایی که دیده است رنگ آمیزی </a:t>
            </a:r>
            <a:r>
              <a:rPr lang="ar-SA" sz="1900" dirty="0" smtClean="0">
                <a:solidFill>
                  <a:prstClr val="black">
                    <a:lumMod val="85000"/>
                    <a:lumOff val="15000"/>
                  </a:prstClr>
                </a:solidFill>
                <a:latin typeface="Calibri" panose="020F0502020204030204" pitchFamily="34" charset="0"/>
                <a:ea typeface="Calibri" panose="020F0502020204030204" pitchFamily="34" charset="0"/>
                <a:cs typeface="2  Nazanin" panose="00000400000000000000" pitchFamily="2" charset="-78"/>
              </a:rPr>
              <a:t>کند</a:t>
            </a:r>
            <a:endParaRPr lang="fa-IR" sz="1900" dirty="0" smtClean="0">
              <a:solidFill>
                <a:prstClr val="black">
                  <a:lumMod val="85000"/>
                  <a:lumOff val="15000"/>
                </a:prstClr>
              </a:solidFill>
              <a:latin typeface="Calibri" panose="020F0502020204030204" pitchFamily="34" charset="0"/>
              <a:ea typeface="Calibri" panose="020F0502020204030204" pitchFamily="34" charset="0"/>
              <a:cs typeface="2  Nazanin" panose="00000400000000000000" pitchFamily="2" charset="-78"/>
            </a:endParaRPr>
          </a:p>
          <a:p>
            <a:pPr lvl="0" algn="just">
              <a:lnSpc>
                <a:spcPct val="107000"/>
              </a:lnSpc>
              <a:spcAft>
                <a:spcPts val="0"/>
              </a:spcAft>
              <a:buClr>
                <a:srgbClr val="83992A"/>
              </a:buClr>
            </a:pPr>
            <a:r>
              <a:rPr lang="ar-SA" sz="1900" dirty="0" smtClean="0">
                <a:solidFill>
                  <a:prstClr val="black">
                    <a:lumMod val="85000"/>
                    <a:lumOff val="15000"/>
                  </a:prstClr>
                </a:solidFill>
                <a:latin typeface="Calibri" panose="020F0502020204030204" pitchFamily="34" charset="0"/>
                <a:ea typeface="Calibri" panose="020F0502020204030204" pitchFamily="34" charset="0"/>
                <a:cs typeface="2  Nazanin" panose="00000400000000000000" pitchFamily="2" charset="-78"/>
              </a:rPr>
              <a:t>۳- </a:t>
            </a:r>
            <a:r>
              <a:rPr lang="ar-SA" sz="1900" dirty="0">
                <a:solidFill>
                  <a:prstClr val="black">
                    <a:lumMod val="85000"/>
                    <a:lumOff val="15000"/>
                  </a:prstClr>
                </a:solidFill>
                <a:latin typeface="Calibri" panose="020F0502020204030204" pitchFamily="34" charset="0"/>
                <a:ea typeface="Calibri" panose="020F0502020204030204" pitchFamily="34" charset="0"/>
                <a:cs typeface="2  Nazanin" panose="00000400000000000000" pitchFamily="2" charset="-78"/>
              </a:rPr>
              <a:t>معلم باید در تمام این مراحل به جهت تقویت عزت نفس و اعتمادبه‌نفس کودک را با استفاده از بازخوردهای کلامی مثبت تشویق کرده و به او انگیزه بدهد.</a:t>
            </a:r>
            <a:endParaRPr lang="en-US" sz="17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044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آگاهي واجي چيست</a:t>
            </a:r>
            <a:endParaRPr lang="fa-IR" dirty="0"/>
          </a:p>
        </p:txBody>
      </p:sp>
      <p:sp>
        <p:nvSpPr>
          <p:cNvPr id="3" name="Content Placeholder 2"/>
          <p:cNvSpPr>
            <a:spLocks noGrp="1"/>
          </p:cNvSpPr>
          <p:nvPr>
            <p:ph idx="1"/>
          </p:nvPr>
        </p:nvSpPr>
        <p:spPr/>
        <p:txBody>
          <a:bodyPr/>
          <a:lstStyle/>
          <a:p>
            <a:pPr marL="0" lvl="0" indent="0" algn="just" defTabSz="914400">
              <a:lnSpc>
                <a:spcPct val="150000"/>
              </a:lnSpc>
              <a:spcBef>
                <a:spcPts val="0"/>
              </a:spcBef>
              <a:spcAft>
                <a:spcPts val="0"/>
              </a:spcAft>
              <a:buClrTx/>
              <a:buSzTx/>
              <a:buNone/>
            </a:pPr>
            <a:r>
              <a:rPr lang="fa-IR" sz="2000" dirty="0">
                <a:solidFill>
                  <a:srgbClr val="0D0D0D"/>
                </a:solidFill>
                <a:latin typeface="Arial" panose="020B0604020202020204" pitchFamily="34" charset="0"/>
                <a:ea typeface="Calibri" panose="020F0502020204030204" pitchFamily="34" charset="0"/>
                <a:cs typeface="2  Nazanin" panose="00000400000000000000" pitchFamily="2" charset="-78"/>
              </a:rPr>
              <a:t>زبان مجموعه­اي از علائم، برچـسب­هـا، نمادهـا و قوانین مربوط به کنارهم قراردادن آنهاست که امکان برقراري ارتباط و انتقال مفاهیم را می­دهد. گفته شـده گفتـارکارآمـدترین و مهم­تـرین روش ارتباطی است و از واحدهایی همانند </a:t>
            </a:r>
            <a:r>
              <a:rPr lang="fa-IR" sz="2000" u="sng" dirty="0">
                <a:solidFill>
                  <a:srgbClr val="0D0D0D"/>
                </a:solidFill>
                <a:latin typeface="Arial" panose="020B0604020202020204" pitchFamily="34" charset="0"/>
                <a:ea typeface="Calibri" panose="020F0502020204030204" pitchFamily="34" charset="0"/>
                <a:cs typeface="2  Nazanin" panose="00000400000000000000" pitchFamily="2" charset="-78"/>
              </a:rPr>
              <a:t>جمله، کلمه، هجا و واج </a:t>
            </a:r>
            <a:r>
              <a:rPr lang="fa-IR" sz="2000" dirty="0">
                <a:solidFill>
                  <a:srgbClr val="0D0D0D"/>
                </a:solidFill>
                <a:latin typeface="Arial" panose="020B0604020202020204" pitchFamily="34" charset="0"/>
                <a:ea typeface="Calibri" panose="020F0502020204030204" pitchFamily="34" charset="0"/>
                <a:cs typeface="2  Nazanin" panose="00000400000000000000" pitchFamily="2" charset="-78"/>
              </a:rPr>
              <a:t>تشکیل شده است که همان آگاهی واج­شناختی است. </a:t>
            </a:r>
          </a:p>
          <a:p>
            <a:pPr marL="0" lvl="0" indent="0" algn="just" defTabSz="914400">
              <a:lnSpc>
                <a:spcPct val="150000"/>
              </a:lnSpc>
              <a:spcBef>
                <a:spcPts val="0"/>
              </a:spcBef>
              <a:spcAft>
                <a:spcPts val="0"/>
              </a:spcAft>
              <a:buClrTx/>
              <a:buSzTx/>
              <a:buNone/>
            </a:pPr>
            <a:r>
              <a:rPr lang="fa-IR" sz="2000" dirty="0">
                <a:solidFill>
                  <a:prstClr val="black"/>
                </a:solidFill>
                <a:latin typeface="Calibri" panose="020F0502020204030204"/>
                <a:cs typeface="2  Nazanin" panose="00000400000000000000" pitchFamily="2" charset="-78"/>
              </a:rPr>
              <a:t>بین مهارت­هاي گفتـار و زبــان و آگــاهی واج­شناختی ارتبــاط متقابــل و مستقیمی وجود دارد و با افزایش مهارت­هاي خوانـدن و نوشتن، مهارت آگاهی واج­شناختی افـزایش مـی­یابـد. ابعاد یا مهارت­های آگاهی واج­شناختی شامل قافیه، تجانس، ترکیب، تقطیع، حذف، جانشینی و تغییر کلمه است. </a:t>
            </a:r>
            <a:endParaRPr lang="fa-IR" sz="2000" dirty="0">
              <a:solidFill>
                <a:srgbClr val="0D0D0D"/>
              </a:solidFill>
              <a:latin typeface="Arial" panose="020B0604020202020204" pitchFamily="34" charset="0"/>
              <a:ea typeface="Calibri" panose="020F0502020204030204" pitchFamily="34" charset="0"/>
              <a:cs typeface="2  Nazanin" panose="00000400000000000000" pitchFamily="2" charset="-78"/>
            </a:endParaRPr>
          </a:p>
        </p:txBody>
      </p:sp>
    </p:spTree>
    <p:extLst>
      <p:ext uri="{BB962C8B-B14F-4D97-AF65-F5344CB8AC3E}">
        <p14:creationId xmlns:p14="http://schemas.microsoft.com/office/powerpoint/2010/main" val="239054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black"/>
                </a:solidFill>
                <a:latin typeface="Calibri" panose="020F0502020204030204"/>
              </a:rPr>
              <a:t>آگاهی واج­شناختی شامل سه مهارت </a:t>
            </a:r>
            <a:endParaRPr lang="fa-IR" dirty="0"/>
          </a:p>
        </p:txBody>
      </p:sp>
      <p:sp>
        <p:nvSpPr>
          <p:cNvPr id="3" name="Content Placeholder 2"/>
          <p:cNvSpPr>
            <a:spLocks noGrp="1"/>
          </p:cNvSpPr>
          <p:nvPr>
            <p:ph idx="1"/>
          </p:nvPr>
        </p:nvSpPr>
        <p:spPr/>
        <p:txBody>
          <a:bodyPr/>
          <a:lstStyle/>
          <a:p>
            <a:r>
              <a:rPr lang="fa-IR" dirty="0" smtClean="0">
                <a:solidFill>
                  <a:prstClr val="black"/>
                </a:solidFill>
                <a:latin typeface="Calibri" panose="020F0502020204030204"/>
                <a:cs typeface="Arial" panose="020B0604020202020204" pitchFamily="34" charset="0"/>
              </a:rPr>
              <a:t>آگاهی </a:t>
            </a:r>
            <a:r>
              <a:rPr lang="fa-IR" dirty="0">
                <a:solidFill>
                  <a:prstClr val="black"/>
                </a:solidFill>
                <a:latin typeface="Calibri" panose="020F0502020204030204"/>
                <a:cs typeface="Arial" panose="020B0604020202020204" pitchFamily="34" charset="0"/>
              </a:rPr>
              <a:t>هجایی، درون هجایی و آگاهی واجی است </a:t>
            </a:r>
            <a:endParaRPr lang="fa-IR" dirty="0" smtClean="0">
              <a:solidFill>
                <a:prstClr val="black"/>
              </a:solidFill>
              <a:latin typeface="Calibri" panose="020F0502020204030204"/>
              <a:cs typeface="Arial" panose="020B0604020202020204" pitchFamily="34" charset="0"/>
            </a:endParaRPr>
          </a:p>
          <a:p>
            <a:r>
              <a:rPr lang="fa-IR" dirty="0" smtClean="0">
                <a:solidFill>
                  <a:prstClr val="black"/>
                </a:solidFill>
                <a:latin typeface="Calibri" panose="020F0502020204030204"/>
                <a:cs typeface="Arial" panose="020B0604020202020204" pitchFamily="34" charset="0"/>
              </a:rPr>
              <a:t>منظور </a:t>
            </a:r>
            <a:r>
              <a:rPr lang="fa-IR" dirty="0">
                <a:solidFill>
                  <a:prstClr val="black"/>
                </a:solidFill>
                <a:latin typeface="Calibri" panose="020F0502020204030204"/>
                <a:cs typeface="Arial" panose="020B0604020202020204" pitchFamily="34" charset="0"/>
              </a:rPr>
              <a:t>از سطح هجایی توانایی ترکیب و بخش بندی کلمات است </a:t>
            </a:r>
            <a:endParaRPr lang="fa-IR" dirty="0" smtClean="0">
              <a:solidFill>
                <a:prstClr val="black"/>
              </a:solidFill>
              <a:latin typeface="Calibri" panose="020F0502020204030204"/>
              <a:cs typeface="Arial" panose="020B0604020202020204" pitchFamily="34" charset="0"/>
            </a:endParaRPr>
          </a:p>
          <a:p>
            <a:r>
              <a:rPr lang="fa-IR" dirty="0" smtClean="0">
                <a:solidFill>
                  <a:prstClr val="black"/>
                </a:solidFill>
                <a:latin typeface="Calibri" panose="020F0502020204030204"/>
                <a:cs typeface="Arial" panose="020B0604020202020204" pitchFamily="34" charset="0"/>
              </a:rPr>
              <a:t>سطح </a:t>
            </a:r>
            <a:r>
              <a:rPr lang="fa-IR" dirty="0">
                <a:solidFill>
                  <a:prstClr val="black"/>
                </a:solidFill>
                <a:latin typeface="Calibri" panose="020F0502020204030204"/>
                <a:cs typeface="Arial" panose="020B0604020202020204" pitchFamily="34" charset="0"/>
              </a:rPr>
              <a:t>درون هجایی اشاره به آگاهی سطح آغازه- قافیه و هجا دارد </a:t>
            </a:r>
            <a:endParaRPr lang="fa-IR" dirty="0" smtClean="0">
              <a:solidFill>
                <a:prstClr val="black"/>
              </a:solidFill>
              <a:latin typeface="Calibri" panose="020F0502020204030204"/>
              <a:cs typeface="Arial" panose="020B0604020202020204" pitchFamily="34" charset="0"/>
            </a:endParaRPr>
          </a:p>
          <a:p>
            <a:r>
              <a:rPr lang="fa-IR" dirty="0" smtClean="0">
                <a:solidFill>
                  <a:prstClr val="black"/>
                </a:solidFill>
                <a:latin typeface="Calibri" panose="020F0502020204030204"/>
                <a:cs typeface="Arial" panose="020B0604020202020204" pitchFamily="34" charset="0"/>
              </a:rPr>
              <a:t>و </a:t>
            </a:r>
            <a:r>
              <a:rPr lang="fa-IR" dirty="0">
                <a:solidFill>
                  <a:prstClr val="black"/>
                </a:solidFill>
                <a:latin typeface="Calibri" panose="020F0502020204030204"/>
                <a:cs typeface="Arial" panose="020B0604020202020204" pitchFamily="34" charset="0"/>
              </a:rPr>
              <a:t>سطح واجی اشاره به دستکاری واج دارد</a:t>
            </a:r>
            <a:endParaRPr lang="fa-IR" dirty="0"/>
          </a:p>
        </p:txBody>
      </p:sp>
    </p:spTree>
    <p:extLst>
      <p:ext uri="{BB962C8B-B14F-4D97-AF65-F5344CB8AC3E}">
        <p14:creationId xmlns:p14="http://schemas.microsoft.com/office/powerpoint/2010/main" val="31455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lvl="0" indent="0" defTabSz="914400">
              <a:spcBef>
                <a:spcPts val="0"/>
              </a:spcBef>
              <a:spcAft>
                <a:spcPts val="0"/>
              </a:spcAft>
              <a:buClrTx/>
              <a:buSzTx/>
              <a:buNone/>
            </a:pPr>
            <a:r>
              <a:rPr lang="fa-IR" dirty="0">
                <a:solidFill>
                  <a:prstClr val="black"/>
                </a:solidFill>
                <a:latin typeface="Calibri" panose="020F0502020204030204"/>
                <a:cs typeface="Arial" panose="020B0604020202020204" pitchFamily="34" charset="0"/>
              </a:rPr>
              <a:t>کودکان خردسالی که 4 سال سن دارند از آموزش آگاهی واجی و الفبایی وقتی که دستورالعملها به شیوه­ای نظامند و جالب و سرگرم کننده باشد، سود می­برند </a:t>
            </a:r>
            <a:r>
              <a:rPr lang="fa-IR" dirty="0" smtClean="0">
                <a:solidFill>
                  <a:prstClr val="black"/>
                </a:solidFill>
                <a:latin typeface="Calibri" panose="020F0502020204030204"/>
                <a:cs typeface="Arial" panose="020B0604020202020204" pitchFamily="34" charset="0"/>
              </a:rPr>
              <a:t>در </a:t>
            </a:r>
            <a:r>
              <a:rPr lang="fa-IR" dirty="0">
                <a:solidFill>
                  <a:prstClr val="black"/>
                </a:solidFill>
                <a:latin typeface="Calibri" panose="020F0502020204030204"/>
                <a:cs typeface="Arial" panose="020B0604020202020204" pitchFamily="34" charset="0"/>
              </a:rPr>
              <a:t>پایان کلاس اول، اکثر بچه­ها می­توانند واج را دستکاری کنند. آنها می­توانند واج را اضافه، حذف و یا حرکت واج را دستکاری کنند و کلمات جدید بسازند کودکان تا سن 6 سالگی می­توانند هجا­ها را تشخیص بدهند و بر قوانین جمع بستن تسلط پیدا کنند. تا سن 7 سالگی قادرند توالی صداهای غیر قابل قبول را شناسایی کنند و تا سن 8 سالگی تمام صداهای زبان مادری و ترکیب آنها را تولید کنند </a:t>
            </a:r>
            <a:r>
              <a:rPr lang="fa-IR" dirty="0" smtClean="0">
                <a:solidFill>
                  <a:prstClr val="black"/>
                </a:solidFill>
                <a:latin typeface="Calibri" panose="020F0502020204030204"/>
                <a:cs typeface="Arial" panose="020B0604020202020204" pitchFamily="34" charset="0"/>
              </a:rPr>
              <a:t>معلم­ها </a:t>
            </a:r>
            <a:r>
              <a:rPr lang="fa-IR" dirty="0">
                <a:solidFill>
                  <a:prstClr val="black"/>
                </a:solidFill>
                <a:latin typeface="Calibri" panose="020F0502020204030204"/>
                <a:cs typeface="Arial" panose="020B0604020202020204" pitchFamily="34" charset="0"/>
              </a:rPr>
              <a:t>در آغاز آموزش خواندن، توجه کودکان را به سمت واج­های درون کلمه می­کنند و بدین ترتیب آگاهی واجی افزایش </a:t>
            </a:r>
            <a:r>
              <a:rPr lang="fa-IR" dirty="0" smtClean="0">
                <a:solidFill>
                  <a:prstClr val="black"/>
                </a:solidFill>
                <a:latin typeface="Calibri" panose="020F0502020204030204"/>
                <a:cs typeface="Arial" panose="020B0604020202020204" pitchFamily="34" charset="0"/>
              </a:rPr>
              <a:t>می­یابد</a:t>
            </a:r>
            <a:endParaRPr lang="fa-IR" dirty="0"/>
          </a:p>
        </p:txBody>
      </p:sp>
    </p:spTree>
    <p:extLst>
      <p:ext uri="{BB962C8B-B14F-4D97-AF65-F5344CB8AC3E}">
        <p14:creationId xmlns:p14="http://schemas.microsoft.com/office/powerpoint/2010/main" val="158409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lvl="0" indent="180340" algn="just" defTabSz="914400">
              <a:lnSpc>
                <a:spcPct val="115000"/>
              </a:lnSpc>
              <a:spcBef>
                <a:spcPts val="0"/>
              </a:spcBef>
              <a:spcAft>
                <a:spcPts val="800"/>
              </a:spcAft>
              <a:buClrTx/>
              <a:buSzTx/>
              <a:buNone/>
            </a:pPr>
            <a:r>
              <a:rPr lang="fa-IR" dirty="0">
                <a:solidFill>
                  <a:prstClr val="black"/>
                </a:solidFill>
                <a:latin typeface="Calibri" panose="020F0502020204030204"/>
                <a:cs typeface="Arial" panose="020B0604020202020204" pitchFamily="34" charset="0"/>
              </a:rPr>
              <a:t>پژوهش ها نشان داده است که کودکان نارساخوان در انجام وظایف قافیه و کلمه ضعیف هستند </a:t>
            </a:r>
            <a:r>
              <a:rPr lang="fa-IR" dirty="0" smtClean="0">
                <a:solidFill>
                  <a:prstClr val="black"/>
                </a:solidFill>
                <a:latin typeface="Calibri" panose="020F0502020204030204"/>
                <a:cs typeface="Arial" panose="020B0604020202020204" pitchFamily="34" charset="0"/>
              </a:rPr>
              <a:t>خوانندگان </a:t>
            </a:r>
            <a:r>
              <a:rPr lang="fa-IR" dirty="0">
                <a:solidFill>
                  <a:prstClr val="black"/>
                </a:solidFill>
                <a:latin typeface="Calibri" panose="020F0502020204030204"/>
                <a:cs typeface="Arial" panose="020B0604020202020204" pitchFamily="34" charset="0"/>
              </a:rPr>
              <a:t>مبتدی زمان شناختی بیشتری را برای ترکیب کلمه، تکرار شفاهی کلمه در بین کلمات یا جملات اختصاص می­دهند </a:t>
            </a:r>
            <a:r>
              <a:rPr lang="fa-IR" dirty="0" smtClean="0">
                <a:solidFill>
                  <a:prstClr val="black"/>
                </a:solidFill>
                <a:latin typeface="Calibri" panose="020F0502020204030204"/>
                <a:cs typeface="Arial" panose="020B0604020202020204" pitchFamily="34" charset="0"/>
              </a:rPr>
              <a:t>نویسندگان </a:t>
            </a:r>
            <a:r>
              <a:rPr lang="fa-IR" dirty="0">
                <a:solidFill>
                  <a:prstClr val="black"/>
                </a:solidFill>
                <a:latin typeface="Calibri" panose="020F0502020204030204"/>
                <a:cs typeface="Arial" panose="020B0604020202020204" pitchFamily="34" charset="0"/>
              </a:rPr>
              <a:t>فرض می­کنند که مشکل در شناختن کلمه یکی از راه­های تشخیص فوری اختلال در کودکان نارساخوان است (کلاک، 2010). بنابراین ابعاد آگاهی واجی شامل توانایی شناسایی و دستکاری صدای کلمات است که می­توان کلمه را به واحدهای کوچکتر مانند هجایی و درون هجایی مانند قافیه و واج تقسیم کرد که این برای موفقیت در خواندن مهم است (کونسترا و پیسس، 2012).</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58642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lvl="0" indent="0" algn="just" defTabSz="914400">
              <a:lnSpc>
                <a:spcPct val="150000"/>
              </a:lnSpc>
              <a:spcBef>
                <a:spcPts val="0"/>
              </a:spcBef>
              <a:spcAft>
                <a:spcPts val="0"/>
              </a:spcAft>
              <a:buClrTx/>
              <a:buSzTx/>
              <a:buNone/>
            </a:pPr>
            <a:r>
              <a:rPr lang="fa-IR" sz="2200" dirty="0">
                <a:solidFill>
                  <a:prstClr val="black"/>
                </a:solidFill>
                <a:latin typeface="Calibri" panose="020F0502020204030204"/>
                <a:cs typeface="B Nazanin" panose="00000400000000000000" pitchFamily="2" charset="-78"/>
              </a:rPr>
              <a:t>مهارت­های آگاهی واج­شناختی می­تواند پیش بینی­کننده خواندن باشد. نقص مهارت</a:t>
            </a:r>
            <a:r>
              <a:rPr lang="en-US" sz="2200" dirty="0">
                <a:solidFill>
                  <a:prstClr val="black"/>
                </a:solidFill>
                <a:latin typeface="Calibri" panose="020F0502020204030204"/>
                <a:cs typeface="B Nazanin" panose="00000400000000000000" pitchFamily="2" charset="-78"/>
              </a:rPr>
              <a:t>­</a:t>
            </a:r>
            <a:r>
              <a:rPr lang="fa-IR" sz="2200" dirty="0">
                <a:solidFill>
                  <a:prstClr val="black"/>
                </a:solidFill>
                <a:latin typeface="Calibri" panose="020F0502020204030204"/>
                <a:cs typeface="B Nazanin" panose="00000400000000000000" pitchFamily="2" charset="-78"/>
              </a:rPr>
              <a:t>های آگاهی واج</a:t>
            </a:r>
            <a:r>
              <a:rPr lang="en-US" sz="2200" dirty="0">
                <a:solidFill>
                  <a:prstClr val="black"/>
                </a:solidFill>
                <a:latin typeface="Calibri" panose="020F0502020204030204"/>
                <a:cs typeface="B Nazanin" panose="00000400000000000000" pitchFamily="2" charset="-78"/>
              </a:rPr>
              <a:t>­</a:t>
            </a:r>
            <a:r>
              <a:rPr lang="fa-IR" sz="2200" dirty="0">
                <a:solidFill>
                  <a:prstClr val="black"/>
                </a:solidFill>
                <a:latin typeface="Calibri" panose="020F0502020204030204"/>
                <a:cs typeface="B Nazanin" panose="00000400000000000000" pitchFamily="2" charset="-78"/>
              </a:rPr>
              <a:t>شناختی و عدم توانایی خردسالان در به کارگیری این مهارت­ها منجر به اختلال خواندن و نارساخوانی می­شود. اگر در سال­های اول مدرسه بتوان این مشکل را تشخیص داده و از افت تحصیلی در سال­های بعدی جلوگیری کنیم می­توان شاهد پیشرفت تحصیلی فرد شد.  بنابراین ساخت آزمون آگاهی واج</a:t>
            </a:r>
            <a:r>
              <a:rPr lang="en-US" sz="2200" dirty="0">
                <a:solidFill>
                  <a:prstClr val="black"/>
                </a:solidFill>
                <a:latin typeface="Calibri" panose="020F0502020204030204"/>
                <a:cs typeface="B Nazanin" panose="00000400000000000000" pitchFamily="2" charset="-78"/>
              </a:rPr>
              <a:t>­</a:t>
            </a:r>
            <a:r>
              <a:rPr lang="fa-IR" sz="2200" dirty="0">
                <a:solidFill>
                  <a:prstClr val="black"/>
                </a:solidFill>
                <a:latin typeface="Calibri" panose="020F0502020204030204"/>
                <a:cs typeface="B Nazanin" panose="00000400000000000000" pitchFamily="2" charset="-78"/>
              </a:rPr>
              <a:t>شناختی را برای سنین 4 تا 7 ساله می­تواند کودکان با اختلال خواندن را در سنین پایین شناسایی کرده و راه­گشای اقدامات بعدی در زمینه پیشرفت تحصیلی کودکان باشد.  </a:t>
            </a:r>
            <a:endParaRPr lang="en-US" sz="2200" dirty="0">
              <a:solidFill>
                <a:prstClr val="black"/>
              </a:solidFill>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23533886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284</TotalTime>
  <Words>3126</Words>
  <Application>Microsoft Office PowerPoint</Application>
  <PresentationFormat>Widescreen</PresentationFormat>
  <Paragraphs>206</Paragraphs>
  <Slides>40</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40</vt:i4>
      </vt:variant>
    </vt:vector>
  </HeadingPairs>
  <TitlesOfParts>
    <vt:vector size="59" baseType="lpstr">
      <vt:lpstr>2  Nazanin</vt:lpstr>
      <vt:lpstr>Arial</vt:lpstr>
      <vt:lpstr>B Mitra</vt:lpstr>
      <vt:lpstr>B Nazanin</vt:lpstr>
      <vt:lpstr>B Titr</vt:lpstr>
      <vt:lpstr>B Titr,Bold</vt:lpstr>
      <vt:lpstr>B Zar</vt:lpstr>
      <vt:lpstr>BMitra</vt:lpstr>
      <vt:lpstr>BMitraBold</vt:lpstr>
      <vt:lpstr>BNazaninBold</vt:lpstr>
      <vt:lpstr>BTitrBold</vt:lpstr>
      <vt:lpstr>BZarBold</vt:lpstr>
      <vt:lpstr>Calibri</vt:lpstr>
      <vt:lpstr>Garamond</vt:lpstr>
      <vt:lpstr>Times New Roman</vt:lpstr>
      <vt:lpstr>Trebuchet MS</vt:lpstr>
      <vt:lpstr>Wingdings</vt:lpstr>
      <vt:lpstr>Wingdings 2</vt:lpstr>
      <vt:lpstr>Organic</vt:lpstr>
      <vt:lpstr>راهنمای تکمیل فرم غربالگری مشکلات ویژه یادگیری</vt:lpstr>
      <vt:lpstr>نقص در خواندن (نارساخوانی) dyslexia </vt:lpstr>
      <vt:lpstr>PowerPoint Presentation</vt:lpstr>
      <vt:lpstr>خواندخواندن خخخن نوخخاند ند ن</vt:lpstr>
      <vt:lpstr>آگاهي واجي چيست</vt:lpstr>
      <vt:lpstr>آگاهی واج­شناختی شامل سه مهارت </vt:lpstr>
      <vt:lpstr>PowerPoint Presentation</vt:lpstr>
      <vt:lpstr>PowerPoint Presentation</vt:lpstr>
      <vt:lpstr>PowerPoint Presentation</vt:lpstr>
      <vt:lpstr>PowerPoint Presentation</vt:lpstr>
      <vt:lpstr>تمرين</vt:lpstr>
      <vt:lpstr>PowerPoint Presentation</vt:lpstr>
      <vt:lpstr>PowerPoint Presentation</vt:lpstr>
      <vt:lpstr>  اول همه ی هجاها را بخوان سپس هجای سمت راست را از بین هجاهای سمت چپ پیدا کن</vt:lpstr>
      <vt:lpstr>PowerPoint Presentation</vt:lpstr>
      <vt:lpstr>PowerPoint Presentation</vt:lpstr>
      <vt:lpstr>PowerPoint Presentation</vt:lpstr>
      <vt:lpstr> مهارت زبانی درک و بیان  </vt:lpstr>
      <vt:lpstr>PowerPoint Presentation</vt:lpstr>
      <vt:lpstr>PowerPoint Presentation</vt:lpstr>
      <vt:lpstr>PowerPoint Presentation</vt:lpstr>
      <vt:lpstr>تناظر نویسي واج </vt:lpstr>
      <vt:lpstr>روانخوانی </vt:lpstr>
      <vt:lpstr>PowerPoint Presentation</vt:lpstr>
      <vt:lpstr>درک مطلب </vt:lpstr>
      <vt:lpstr>مقیاس غربالگری دانش آموزان مشکوک به مشکلات ویژه یادگیری </vt:lpstr>
      <vt:lpstr>PowerPoint Presentation</vt:lpstr>
      <vt:lpstr>چک لیست مهارت خواندن آموزگار </vt:lpstr>
      <vt:lpstr>PowerPoint Presentation</vt:lpstr>
      <vt:lpstr>PowerPoint Presentation</vt:lpstr>
      <vt:lpstr>PowerPoint Presentation</vt:lpstr>
      <vt:lpstr>مهارت پايه و پيش نياز خواندن </vt:lpstr>
      <vt:lpstr>PowerPoint Presentation</vt:lpstr>
      <vt:lpstr>PowerPoint Presentation</vt:lpstr>
      <vt:lpstr>PowerPoint Presentation</vt:lpstr>
      <vt:lpstr>PowerPoint Presentation</vt:lpstr>
      <vt:lpstr>PowerPoint Presentation</vt:lpstr>
      <vt:lpstr>PowerPoint Presentation</vt:lpstr>
      <vt:lpstr>تقویت توجه – تقویت هماهنگی دیداری – حرکتی – تقویت بازداری – تقویت ادراک دیداری- تقویت استدلال سیال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تکمیل فرم غربالگری مشکلات ویژه یادگیری یادگیری و چک لیس ته ای مهارت خواندن</dc:title>
  <dc:creator>akafii</dc:creator>
  <cp:lastModifiedBy>akafii</cp:lastModifiedBy>
  <cp:revision>17</cp:revision>
  <dcterms:created xsi:type="dcterms:W3CDTF">2023-09-19T03:00:31Z</dcterms:created>
  <dcterms:modified xsi:type="dcterms:W3CDTF">2023-09-19T07:44:52Z</dcterms:modified>
</cp:coreProperties>
</file>