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94" r:id="rId6"/>
    <p:sldId id="295" r:id="rId7"/>
    <p:sldId id="291" r:id="rId8"/>
    <p:sldId id="292" r:id="rId9"/>
    <p:sldId id="293" r:id="rId10"/>
    <p:sldId id="301" r:id="rId11"/>
    <p:sldId id="281" r:id="rId12"/>
    <p:sldId id="282" r:id="rId13"/>
    <p:sldId id="283" r:id="rId14"/>
    <p:sldId id="284" r:id="rId15"/>
    <p:sldId id="285" r:id="rId16"/>
    <p:sldId id="279" r:id="rId17"/>
    <p:sldId id="280" r:id="rId18"/>
    <p:sldId id="289" r:id="rId19"/>
    <p:sldId id="302" r:id="rId20"/>
    <p:sldId id="296" r:id="rId21"/>
    <p:sldId id="297" r:id="rId22"/>
    <p:sldId id="298" r:id="rId23"/>
    <p:sldId id="299" r:id="rId24"/>
    <p:sldId id="290" r:id="rId25"/>
    <p:sldId id="261" r:id="rId26"/>
    <p:sldId id="287" r:id="rId27"/>
    <p:sldId id="262" r:id="rId28"/>
    <p:sldId id="263" r:id="rId29"/>
    <p:sldId id="264" r:id="rId30"/>
    <p:sldId id="271" r:id="rId31"/>
    <p:sldId id="270" r:id="rId32"/>
    <p:sldId id="272" r:id="rId33"/>
    <p:sldId id="300" r:id="rId34"/>
    <p:sldId id="273"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8/22/2023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blog.taraz.org/%d9%86%d9%82%d8%a7%d8%b7-%d9%82%d9%88%d8%aa-%d8%b6%d8%b9%d9%81-%d8%af%d8%a7%d9%86%d8%b4-%d8%a2%d9%85%d9%88%d8%b2%d8%a7%d9%86/"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وسواس در دانش آموزان</a:t>
            </a:r>
            <a:endParaRPr lang="fa-IR" dirty="0"/>
          </a:p>
        </p:txBody>
      </p:sp>
      <p:sp>
        <p:nvSpPr>
          <p:cNvPr id="3" name="Subtitle 2"/>
          <p:cNvSpPr>
            <a:spLocks noGrp="1"/>
          </p:cNvSpPr>
          <p:nvPr>
            <p:ph type="subTitle" idx="1"/>
          </p:nvPr>
        </p:nvSpPr>
        <p:spPr>
          <a:xfrm>
            <a:off x="2692398" y="3657597"/>
            <a:ext cx="6815669" cy="45719"/>
          </a:xfrm>
        </p:spPr>
        <p:txBody>
          <a:bodyPr>
            <a:normAutofit fontScale="25000" lnSpcReduction="20000"/>
          </a:bodyPr>
          <a:lstStyle/>
          <a:p>
            <a:endParaRPr lang="fa-IR" dirty="0"/>
          </a:p>
        </p:txBody>
      </p:sp>
    </p:spTree>
    <p:extLst>
      <p:ext uri="{BB962C8B-B14F-4D97-AF65-F5344CB8AC3E}">
        <p14:creationId xmlns:p14="http://schemas.microsoft.com/office/powerpoint/2010/main" val="2867249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342900" lvl="0" indent="-342900">
              <a:lnSpc>
                <a:spcPct val="107000"/>
              </a:lnSpc>
              <a:spcAft>
                <a:spcPts val="800"/>
              </a:spcAft>
              <a:buClr>
                <a:srgbClr val="B15E28"/>
              </a:buClr>
              <a:buSzPts val="1000"/>
              <a:buFont typeface="Symbol" panose="05050102010706020507" pitchFamily="18" charset="2"/>
              <a:buChar char=""/>
              <a:tabLst>
                <a:tab pos="457200" algn="l"/>
              </a:tabLst>
            </a:pPr>
            <a:r>
              <a:rPr lang="fa-IR" sz="1800" b="1"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rPr>
              <a:t>بارها یک کوله پشتی، کمد یا میز را چک کنند، دوباره چک کنند، دوباره همه‌چیز را بچینند</a:t>
            </a:r>
            <a:endParaRPr lang="en-US" sz="1800" b="1"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Clr>
                <a:srgbClr val="B15E28"/>
              </a:buClr>
              <a:buSzPts val="1000"/>
              <a:buFont typeface="Symbol" panose="05050102010706020507" pitchFamily="18" charset="2"/>
              <a:buChar char=""/>
              <a:tabLst>
                <a:tab pos="457200" algn="l"/>
              </a:tabLst>
            </a:pPr>
            <a:r>
              <a:rPr lang="fa-IR" sz="1800" b="1"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rPr>
              <a:t>به دلیل شستن مکرر، دست‌هایشان ترک خورده باشد</a:t>
            </a:r>
            <a:endParaRPr lang="en-US" sz="1800" b="1"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Clr>
                <a:srgbClr val="B15E28"/>
              </a:buClr>
              <a:buSzPts val="1000"/>
              <a:buFont typeface="Symbol" panose="05050102010706020507" pitchFamily="18" charset="2"/>
              <a:buChar char=""/>
              <a:tabLst>
                <a:tab pos="457200" algn="l"/>
              </a:tabLst>
            </a:pPr>
            <a:r>
              <a:rPr lang="fa-IR" sz="1800" b="1"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rPr>
              <a:t>بیش از حد نیاز چیزها را بشویند یا تمیز کنند</a:t>
            </a:r>
            <a:endParaRPr lang="en-US" sz="1800" b="1"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Clr>
                <a:srgbClr val="B15E28"/>
              </a:buClr>
              <a:buSzPts val="1000"/>
              <a:buFont typeface="Symbol" panose="05050102010706020507" pitchFamily="18" charset="2"/>
              <a:buChar char=""/>
              <a:tabLst>
                <a:tab pos="457200" algn="l"/>
              </a:tabLst>
            </a:pPr>
            <a:r>
              <a:rPr lang="fa-IR" sz="1800" b="1"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rPr>
              <a:t>در انتخاب مشکل داشته باشند و اغلب بگویند «نمی‌دانم</a:t>
            </a:r>
            <a:r>
              <a:rPr lang="en-US" sz="1800" b="1"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Clr>
                <a:srgbClr val="B15E28"/>
              </a:buClr>
              <a:buSzPts val="1000"/>
              <a:buFont typeface="Symbol" panose="05050102010706020507" pitchFamily="18" charset="2"/>
              <a:buChar char=""/>
              <a:tabLst>
                <a:tab pos="457200" algn="l"/>
              </a:tabLst>
            </a:pPr>
            <a:r>
              <a:rPr lang="fa-IR" sz="1800" b="1"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rPr>
              <a:t>برای تکمیل کار خود زمان زیادی صرف کنند</a:t>
            </a:r>
            <a:endParaRPr lang="en-US" sz="1800" b="1"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1958767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latin typeface="Calibri" panose="020F0502020204030204" pitchFamily="34" charset="0"/>
                <a:ea typeface="Calibri" panose="020F0502020204030204" pitchFamily="34" charset="0"/>
              </a:rPr>
              <a:t>شایع‌ترین انواع وسواس در دانش آموزان</a:t>
            </a:r>
            <a:endParaRPr lang="fa-IR" dirty="0"/>
          </a:p>
        </p:txBody>
      </p:sp>
      <p:sp>
        <p:nvSpPr>
          <p:cNvPr id="3" name="Content Placeholder 2"/>
          <p:cNvSpPr>
            <a:spLocks noGrp="1"/>
          </p:cNvSpPr>
          <p:nvPr>
            <p:ph idx="1"/>
          </p:nvPr>
        </p:nvSpPr>
        <p:spPr/>
        <p:txBody>
          <a:bodyPr>
            <a:normAutofit fontScale="70000" lnSpcReduction="20000"/>
          </a:bodyPr>
          <a:lstStyle/>
          <a:p>
            <a:pPr>
              <a:lnSpc>
                <a:spcPct val="107000"/>
              </a:lnSpc>
              <a:spcAft>
                <a:spcPts val="800"/>
              </a:spcAft>
            </a:pPr>
            <a:r>
              <a:rPr lang="en-US" dirty="0" smtClean="0">
                <a:latin typeface="Calibri" panose="020F0502020204030204" pitchFamily="34" charset="0"/>
                <a:ea typeface="Calibri" panose="020F0502020204030204" pitchFamily="34" charset="0"/>
                <a:cs typeface="Arial" panose="020B0604020202020204" pitchFamily="34" charset="0"/>
              </a:rPr>
              <a:t>1</a:t>
            </a:r>
            <a:r>
              <a:rPr lang="en-US" dirty="0">
                <a:latin typeface="Calibri" panose="020F0502020204030204" pitchFamily="34" charset="0"/>
                <a:ea typeface="Calibri" panose="020F0502020204030204" pitchFamily="34" charset="0"/>
                <a:cs typeface="Arial" panose="020B0604020202020204" pitchFamily="34" charset="0"/>
              </a:rPr>
              <a:t>. </a:t>
            </a:r>
            <a:r>
              <a:rPr lang="fa-IR" b="1" dirty="0">
                <a:latin typeface="Calibri" panose="020F0502020204030204" pitchFamily="34" charset="0"/>
                <a:ea typeface="Calibri" panose="020F0502020204030204" pitchFamily="34" charset="0"/>
                <a:cs typeface="Arial" panose="020B0604020202020204" pitchFamily="34" charset="0"/>
              </a:rPr>
              <a:t>وسواس احتکار در کودکان</a:t>
            </a:r>
            <a:endParaRPr lang="en-US"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کودکان معمولا به نگه داشتن وسایل عجیب و غریب مانند سنگ یا حتی یک نی علاقه دارند و این موضوع چندان غیر معمول نیست. اما کودکانی که به وسواس احتکار مبتلا می‌شوند، به وسایل خود وابستگی شدیدی پیدا کرده و در نگه داری از آن‌ها متعصب می‌شوند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شاید در واقعیت این وسایل ارزش چندانی نداشته و تنها قسمت زیادی از محیط زندگی کودک را اشغال کرده باشند، اما جدا شدن از آن‌ها برای کودک سخت خواهد بود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2. </a:t>
            </a:r>
            <a:r>
              <a:rPr lang="fa-IR" b="1" dirty="0">
                <a:latin typeface="Calibri" panose="020F0502020204030204" pitchFamily="34" charset="0"/>
                <a:ea typeface="Calibri" panose="020F0502020204030204" pitchFamily="34" charset="0"/>
                <a:cs typeface="Arial" panose="020B0604020202020204" pitchFamily="34" charset="0"/>
              </a:rPr>
              <a:t>وسواس فکری – عملی</a:t>
            </a:r>
            <a:endParaRPr lang="en-US"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اختلال وسواس</a:t>
            </a:r>
            <a:r>
              <a:rPr lang="en-US" dirty="0">
                <a:latin typeface="Calibri" panose="020F0502020204030204" pitchFamily="34" charset="0"/>
                <a:ea typeface="Calibri" panose="020F0502020204030204" pitchFamily="34" charset="0"/>
                <a:cs typeface="Arial" panose="020B0604020202020204" pitchFamily="34" charset="0"/>
              </a:rPr>
              <a:t> OCD </a:t>
            </a:r>
            <a:r>
              <a:rPr lang="fa-IR" dirty="0">
                <a:latin typeface="Calibri" panose="020F0502020204030204" pitchFamily="34" charset="0"/>
                <a:ea typeface="Calibri" panose="020F0502020204030204" pitchFamily="34" charset="0"/>
                <a:cs typeface="Arial" panose="020B0604020202020204" pitchFamily="34" charset="0"/>
              </a:rPr>
              <a:t>فقط در بزرگسالان دیده نمی‌شود، بلکه ۰.۲۵٪ تا ۴٪ کودکان نیز به این اختلا مبتلا می‌شوند. اختلال او سی دی به طور قابل توجهی کارکرد و عملکرد روزانه کودک را تحت تاثیر قرار می‌دهد و در روند رشد او اثرات نامطلوبی می‌گذارد. در واقع وسواس فکری – عملی نمایانگر اضطراب پنهان در کودکان است</a:t>
            </a:r>
            <a:r>
              <a:rPr lang="en-US" dirty="0">
                <a:latin typeface="Calibri" panose="020F0502020204030204" pitchFamily="34" charset="0"/>
                <a:ea typeface="Calibri" panose="020F0502020204030204" pitchFamily="34" charset="0"/>
                <a:cs typeface="Arial" panose="020B0604020202020204" pitchFamily="34" charset="0"/>
              </a:rPr>
              <a:t>.</a:t>
            </a:r>
          </a:p>
          <a:p>
            <a:endParaRPr lang="fa-IR" dirty="0"/>
          </a:p>
        </p:txBody>
      </p:sp>
    </p:spTree>
    <p:extLst>
      <p:ext uri="{BB962C8B-B14F-4D97-AF65-F5344CB8AC3E}">
        <p14:creationId xmlns:p14="http://schemas.microsoft.com/office/powerpoint/2010/main" val="1882161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62500" lnSpcReduction="20000"/>
          </a:bodyPr>
          <a:lstStyle/>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3. </a:t>
            </a:r>
            <a:r>
              <a:rPr lang="fa-IR" b="1" dirty="0">
                <a:latin typeface="Calibri" panose="020F0502020204030204" pitchFamily="34" charset="0"/>
                <a:ea typeface="Calibri" panose="020F0502020204030204" pitchFamily="34" charset="0"/>
                <a:cs typeface="Arial" panose="020B0604020202020204" pitchFamily="34" charset="0"/>
              </a:rPr>
              <a:t>وسواس در لباس پوشیدن</a:t>
            </a:r>
            <a:endParaRPr lang="en-US"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یکی از شایع‌ترین اختلالات وسواسی که در کودکان وجود دارد، وسواس در پوشیدن لباس است. در واقع این کودکان در هنگام پوشیدن لباس بهانه‌های مختلفی آورده و تنها راضی به پوشیدن لباس‌هایی هستند که خودشان دوست دارند. تعدادی از آن‌ها نیز در ست کردن لباس‌هایشان وسواس دارند. یعنی در طول روز ساعت‌ها لباس‌های مختلفی را امتحان می‌کنند تا لباس‌هایشان را با هم هماهنگ کنند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4. </a:t>
            </a:r>
            <a:r>
              <a:rPr lang="fa-IR" b="1" dirty="0">
                <a:latin typeface="Calibri" panose="020F0502020204030204" pitchFamily="34" charset="0"/>
                <a:ea typeface="Calibri" panose="020F0502020204030204" pitchFamily="34" charset="0"/>
                <a:cs typeface="Arial" panose="020B0604020202020204" pitchFamily="34" charset="0"/>
              </a:rPr>
              <a:t>وسواس تمیزی و آلودگی</a:t>
            </a:r>
            <a:endParaRPr lang="en-US"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ترس از این موضوع که وسیله‌ای آلوده است و ممکن است به والدین کودک آسیب برساند، از دیگر اختلال‌ های وسواسی است که در برخی از کودکان مبتلا به</a:t>
            </a:r>
            <a:r>
              <a:rPr lang="en-US" dirty="0">
                <a:latin typeface="Calibri" panose="020F0502020204030204" pitchFamily="34" charset="0"/>
                <a:ea typeface="Calibri" panose="020F0502020204030204" pitchFamily="34" charset="0"/>
                <a:cs typeface="Arial" panose="020B0604020202020204" pitchFamily="34" charset="0"/>
              </a:rPr>
              <a:t> OCD </a:t>
            </a:r>
            <a:r>
              <a:rPr lang="fa-IR" dirty="0">
                <a:latin typeface="Calibri" panose="020F0502020204030204" pitchFamily="34" charset="0"/>
                <a:ea typeface="Calibri" panose="020F0502020204030204" pitchFamily="34" charset="0"/>
                <a:cs typeface="Arial" panose="020B0604020202020204" pitchFamily="34" charset="0"/>
              </a:rPr>
              <a:t>وجود دارد‌. کودکانی که به چنین وسواسی مبتلا هستند به طور مداوم وسایل و دست‌های خود را می‌شویند. حتی تعدادی از آن‌ها در اثر شست و شوی مداوم دست‌ها دچار بیماری‌های پوستی نیز می‌شوند‌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5. </a:t>
            </a:r>
            <a:r>
              <a:rPr lang="fa-IR" b="1" dirty="0">
                <a:latin typeface="Calibri" panose="020F0502020204030204" pitchFamily="34" charset="0"/>
                <a:ea typeface="Calibri" panose="020F0502020204030204" pitchFamily="34" charset="0"/>
                <a:cs typeface="Arial" panose="020B0604020202020204" pitchFamily="34" charset="0"/>
              </a:rPr>
              <a:t>وسواس داشتن در تقارن</a:t>
            </a:r>
            <a:endParaRPr lang="en-US"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برخی دیگر از کودکان از عدم تقارن وسایل دچار ناراحتی و اضطراب شده و به کارهایی همچون شمردن و منظم کردن اشیا می‌پردازد. انجام این کار‌ها نیز نشانه وجود یکی دیگر از وسواس‌های فکری کودکان است</a:t>
            </a:r>
            <a:r>
              <a:rPr lang="en-US" dirty="0">
                <a:latin typeface="Calibri" panose="020F0502020204030204" pitchFamily="34" charset="0"/>
                <a:ea typeface="Calibri" panose="020F0502020204030204" pitchFamily="34" charset="0"/>
                <a:cs typeface="Arial" panose="020B0604020202020204" pitchFamily="34" charset="0"/>
              </a:rPr>
              <a:t>.</a:t>
            </a:r>
          </a:p>
          <a:p>
            <a:endParaRPr lang="fa-IR" dirty="0"/>
          </a:p>
        </p:txBody>
      </p:sp>
    </p:spTree>
    <p:extLst>
      <p:ext uri="{BB962C8B-B14F-4D97-AF65-F5344CB8AC3E}">
        <p14:creationId xmlns:p14="http://schemas.microsoft.com/office/powerpoint/2010/main" val="4097824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62500" lnSpcReduction="20000"/>
          </a:bodyPr>
          <a:lstStyle/>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r>
              <a:rPr lang="fa-IR" b="1" dirty="0">
                <a:latin typeface="Calibri" panose="020F0502020204030204" pitchFamily="34" charset="0"/>
                <a:ea typeface="Calibri" panose="020F0502020204030204" pitchFamily="34" charset="0"/>
                <a:cs typeface="Arial" panose="020B0604020202020204" pitchFamily="34" charset="0"/>
              </a:rPr>
              <a:t>وسواس در تکرار کلمات</a:t>
            </a:r>
            <a:endParaRPr lang="en-US"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از دیگر وسواس‌های فکری کودکان، تکرار جملات و کلمات است. کودکانی که به اختلال مبتلا می‌شوند، دوست دارند یک کلمه، پاراگراف یا یک قسمت از کتاب را بارها و بارها تکرار کنند. با انجام این کار تنش درون آن‌ها کاهش پیدا می‌کند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7. </a:t>
            </a:r>
            <a:r>
              <a:rPr lang="fa-IR" b="1" dirty="0">
                <a:latin typeface="Calibri" panose="020F0502020204030204" pitchFamily="34" charset="0"/>
                <a:ea typeface="Calibri" panose="020F0502020204030204" pitchFamily="34" charset="0"/>
                <a:cs typeface="Arial" panose="020B0604020202020204" pitchFamily="34" charset="0"/>
              </a:rPr>
              <a:t>وسواس غذایی</a:t>
            </a:r>
            <a:endParaRPr lang="en-US"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گاهی اوقات ممکن است کودک به وسواس غذایی دچار شود. در ابن مواقع سعی می‌کند از هر طریقی خود را به غذا رسانده و آن را بخورد. چنین کودکی میلی سیری ناپذیر نسبت به خوردن غذا وجود دارد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8. </a:t>
            </a:r>
            <a:r>
              <a:rPr lang="fa-IR" b="1" dirty="0">
                <a:latin typeface="Calibri" panose="020F0502020204030204" pitchFamily="34" charset="0"/>
                <a:ea typeface="Calibri" panose="020F0502020204030204" pitchFamily="34" charset="0"/>
                <a:cs typeface="Arial" panose="020B0604020202020204" pitchFamily="34" charset="0"/>
              </a:rPr>
              <a:t>وسواس نظم</a:t>
            </a:r>
            <a:endParaRPr lang="en-US"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یکی دیگر از انواع او سی دی در کودکان، وسواس نظم است. در این اختلال کودک مدام وسایل را بر اساس قوانین ذهنی خود مرتب و منظم می‌کند و از شلوغی وسایل متنفر است. گاهی اوقات کودک تصور می‌کند اگر چنین کاری را با نظم انجام ندهد، با نتایج بدی رو به رو می‌شود. مثلا اگر کفش‌هایش را جفت نکند ممکن است برادرش بمیرد. این ذهنیت فقط تفکر کودک است که او را مجبور به رعایت بیش از حد نظم می‌کند</a:t>
            </a:r>
            <a:r>
              <a:rPr lang="en-US" dirty="0">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496066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85000" lnSpcReduction="10000"/>
          </a:bodyPr>
          <a:lstStyle/>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r>
              <a:rPr lang="fa-IR" dirty="0">
                <a:latin typeface="Calibri" panose="020F0502020204030204" pitchFamily="34" charset="0"/>
                <a:ea typeface="Calibri" panose="020F0502020204030204" pitchFamily="34" charset="0"/>
                <a:cs typeface="Arial" panose="020B0604020202020204" pitchFamily="34" charset="0"/>
              </a:rPr>
              <a:t>وسواس کندن مو</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کودکانی که به وسواس کندن مو دچار می‌شوند، وقوع هر تنشی باعث می‌شود کودک به کند موی قسمتی از بدن خود بپردازد. انجام این کار به او این امید را می‌دهد که تنش در وجود او کاهش پیدا کند. میزان این وسواس با فشار و دعوای والدین بیشتر شده و کودک بیشتر تسلیم آن خواهد شد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10. </a:t>
            </a:r>
            <a:r>
              <a:rPr lang="fa-IR" dirty="0">
                <a:latin typeface="Calibri" panose="020F0502020204030204" pitchFamily="34" charset="0"/>
                <a:ea typeface="Calibri" panose="020F0502020204030204" pitchFamily="34" charset="0"/>
                <a:cs typeface="Arial" panose="020B0604020202020204" pitchFamily="34" charset="0"/>
              </a:rPr>
              <a:t>وسواس چک کردن</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گاهی اوقات کودکان وسواس‌ هایی دارند که نسبت به قفل درها، بستن زیپ کیف، جمع کردن وسایل و غیره حساس می‌شوند. مثلا با خود می‌گویند آیا در اتاق را بستم؟ آیا ممکن است وسایلی را در مدرسه جا گذاشته باشم؟ این موضوع باعث می‌شود چندین بار قفل درها را بررسی کنند یا به زیپ کیفشان را نگاه کنند</a:t>
            </a:r>
            <a:r>
              <a:rPr lang="en-US" dirty="0">
                <a:latin typeface="Calibri" panose="020F0502020204030204" pitchFamily="34" charset="0"/>
                <a:ea typeface="Calibri" panose="020F0502020204030204" pitchFamily="34" charset="0"/>
                <a:cs typeface="Arial" panose="020B0604020202020204" pitchFamily="34" charset="0"/>
              </a:rPr>
              <a:t>.</a:t>
            </a:r>
          </a:p>
          <a:p>
            <a:endParaRPr lang="fa-IR" dirty="0"/>
          </a:p>
        </p:txBody>
      </p:sp>
    </p:spTree>
    <p:extLst>
      <p:ext uri="{BB962C8B-B14F-4D97-AF65-F5344CB8AC3E}">
        <p14:creationId xmlns:p14="http://schemas.microsoft.com/office/powerpoint/2010/main" val="3659027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latin typeface="Calibri" panose="020F0502020204030204" pitchFamily="34" charset="0"/>
                <a:ea typeface="Calibri" panose="020F0502020204030204" pitchFamily="34" charset="0"/>
              </a:rPr>
              <a:t>دلیل بروز وسواس در کودکان چیست؟</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p:txBody>
          <a:bodyPr>
            <a:normAutofit fontScale="55000" lnSpcReduction="20000"/>
          </a:bodyPr>
          <a:lstStyle/>
          <a:p>
            <a:pPr marL="342900" lvl="0" indent="-342900">
              <a:lnSpc>
                <a:spcPct val="107000"/>
              </a:lnSpc>
              <a:spcAft>
                <a:spcPts val="800"/>
              </a:spcAft>
              <a:buSzPts val="1000"/>
              <a:buFont typeface="Symbol" panose="05050102010706020507" pitchFamily="18" charset="2"/>
              <a:buChar char=""/>
              <a:tabLst>
                <a:tab pos="457200" algn="l"/>
              </a:tabLst>
            </a:pPr>
            <a:r>
              <a:rPr lang="fa-IR" b="1" dirty="0" smtClean="0">
                <a:latin typeface="Calibri" panose="020F0502020204030204" pitchFamily="34" charset="0"/>
                <a:ea typeface="Calibri" panose="020F0502020204030204" pitchFamily="34" charset="0"/>
                <a:cs typeface="Arial" panose="020B0604020202020204" pitchFamily="34" charset="0"/>
              </a:rPr>
              <a:t>مسائل </a:t>
            </a:r>
            <a:r>
              <a:rPr lang="fa-IR" b="1" dirty="0">
                <a:latin typeface="Calibri" panose="020F0502020204030204" pitchFamily="34" charset="0"/>
                <a:ea typeface="Calibri" panose="020F0502020204030204" pitchFamily="34" charset="0"/>
                <a:cs typeface="Arial" panose="020B0604020202020204" pitchFamily="34" charset="0"/>
              </a:rPr>
              <a:t>ژنتیکی خانوادگی</a:t>
            </a:r>
            <a:endParaRPr lang="en-US"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b="1" dirty="0">
                <a:latin typeface="Calibri" panose="020F0502020204030204" pitchFamily="34" charset="0"/>
                <a:ea typeface="Calibri" panose="020F0502020204030204" pitchFamily="34" charset="0"/>
                <a:cs typeface="Arial" panose="020B0604020202020204" pitchFamily="34" charset="0"/>
              </a:rPr>
              <a:t>روش تربیتی والدین</a:t>
            </a:r>
            <a:endParaRPr lang="en-US"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b="1" dirty="0">
                <a:latin typeface="Calibri" panose="020F0502020204030204" pitchFamily="34" charset="0"/>
                <a:ea typeface="Calibri" panose="020F0502020204030204" pitchFamily="34" charset="0"/>
                <a:cs typeface="Arial" panose="020B0604020202020204" pitchFamily="34" charset="0"/>
              </a:rPr>
              <a:t>اضطراب مادر</a:t>
            </a:r>
            <a:endParaRPr lang="en-US"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b="1" dirty="0">
                <a:latin typeface="Calibri" panose="020F0502020204030204" pitchFamily="34" charset="0"/>
                <a:ea typeface="Calibri" panose="020F0502020204030204" pitchFamily="34" charset="0"/>
                <a:cs typeface="Arial" panose="020B0604020202020204" pitchFamily="34" charset="0"/>
              </a:rPr>
              <a:t>شخصیت کمال گرایی کودک</a:t>
            </a:r>
            <a:endParaRPr lang="en-US"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b="1" dirty="0">
                <a:latin typeface="Calibri" panose="020F0502020204030204" pitchFamily="34" charset="0"/>
                <a:ea typeface="Calibri" panose="020F0502020204030204" pitchFamily="34" charset="0"/>
                <a:cs typeface="Arial" panose="020B0604020202020204" pitchFamily="34" charset="0"/>
              </a:rPr>
              <a:t>ویژگی خانوادگی</a:t>
            </a:r>
            <a:endParaRPr lang="en-US"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b="1" dirty="0">
                <a:latin typeface="Calibri" panose="020F0502020204030204" pitchFamily="34" charset="0"/>
                <a:ea typeface="Calibri" panose="020F0502020204030204" pitchFamily="34" charset="0"/>
                <a:cs typeface="Arial" panose="020B0604020202020204" pitchFamily="34" charset="0"/>
              </a:rPr>
              <a:t>ضربه در دوران کودکی</a:t>
            </a:r>
            <a:endParaRPr lang="en-US"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b="1" dirty="0">
                <a:latin typeface="Calibri" panose="020F0502020204030204" pitchFamily="34" charset="0"/>
                <a:ea typeface="Calibri" panose="020F0502020204030204" pitchFamily="34" charset="0"/>
                <a:cs typeface="Arial" panose="020B0604020202020204" pitchFamily="34" charset="0"/>
              </a:rPr>
              <a:t>ساختار مغز</a:t>
            </a:r>
            <a:endParaRPr lang="en-US"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b="1" dirty="0">
                <a:latin typeface="Calibri" panose="020F0502020204030204" pitchFamily="34" charset="0"/>
                <a:ea typeface="Calibri" panose="020F0502020204030204" pitchFamily="34" charset="0"/>
                <a:cs typeface="Arial" panose="020B0604020202020204" pitchFamily="34" charset="0"/>
              </a:rPr>
              <a:t>نابهنجاری كاركرد سیستم عصبی</a:t>
            </a:r>
            <a:endParaRPr lang="en-US"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b="1" dirty="0">
                <a:latin typeface="Calibri" panose="020F0502020204030204" pitchFamily="34" charset="0"/>
                <a:ea typeface="Calibri" panose="020F0502020204030204" pitchFamily="34" charset="0"/>
                <a:cs typeface="Arial" panose="020B0604020202020204" pitchFamily="34" charset="0"/>
              </a:rPr>
              <a:t>آشفتگی خلقی کودک</a:t>
            </a:r>
            <a:endParaRPr lang="en-US"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b="1" dirty="0">
                <a:latin typeface="Calibri" panose="020F0502020204030204" pitchFamily="34" charset="0"/>
                <a:ea typeface="Calibri" panose="020F0502020204030204" pitchFamily="34" charset="0"/>
                <a:cs typeface="Arial" panose="020B0604020202020204" pitchFamily="34" charset="0"/>
              </a:rPr>
              <a:t>محیط و رویداد‌های استرس زا</a:t>
            </a:r>
            <a:endParaRPr lang="en-US" b="1" dirty="0">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2612227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anose="020F0502020204030204" pitchFamily="34" charset="0"/>
                <a:ea typeface="Calibri" panose="020F0502020204030204" pitchFamily="34" charset="0"/>
              </a:rPr>
              <a:t/>
            </a:r>
            <a:br>
              <a:rPr lang="en-US" dirty="0" smtClean="0">
                <a:latin typeface="Calibri" panose="020F0502020204030204" pitchFamily="34" charset="0"/>
                <a:ea typeface="Calibri" panose="020F0502020204030204" pitchFamily="34" charset="0"/>
              </a:rPr>
            </a:br>
            <a:r>
              <a:rPr lang="fa-IR" dirty="0">
                <a:latin typeface="Calibri" panose="020F0502020204030204" pitchFamily="34" charset="0"/>
                <a:ea typeface="Calibri" panose="020F0502020204030204" pitchFamily="34" charset="0"/>
              </a:rPr>
              <a:t>ديگرعلائم و نشانه‌‌های وسواس </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p:txBody>
          <a:bodyPr>
            <a:normAutofit fontScale="77500" lnSpcReduction="20000"/>
          </a:bodyPr>
          <a:lstStyle/>
          <a:p>
            <a:pPr>
              <a:lnSpc>
                <a:spcPct val="107000"/>
              </a:lnSpc>
              <a:spcAft>
                <a:spcPts val="800"/>
              </a:spcAft>
            </a:pPr>
            <a:r>
              <a:rPr lang="fa-IR" dirty="0" smtClean="0">
                <a:latin typeface="Calibri" panose="020F0502020204030204" pitchFamily="34" charset="0"/>
                <a:ea typeface="Calibri" panose="020F0502020204030204" pitchFamily="34" charset="0"/>
                <a:cs typeface="Arial" panose="020B0604020202020204" pitchFamily="34" charset="0"/>
              </a:rPr>
              <a:t>شایع‌ترین </a:t>
            </a:r>
            <a:r>
              <a:rPr lang="fa-IR" dirty="0">
                <a:latin typeface="Calibri" panose="020F0502020204030204" pitchFamily="34" charset="0"/>
                <a:ea typeface="Calibri" panose="020F0502020204030204" pitchFamily="34" charset="0"/>
                <a:cs typeface="Arial" panose="020B0604020202020204" pitchFamily="34" charset="0"/>
              </a:rPr>
              <a:t>علائم وسواس فکری </a:t>
            </a:r>
            <a:r>
              <a:rPr lang="fa-IR" dirty="0" smtClean="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dirty="0" smtClean="0">
                <a:latin typeface="Calibri" panose="020F0502020204030204" pitchFamily="34" charset="0"/>
                <a:ea typeface="Calibri" panose="020F0502020204030204" pitchFamily="34" charset="0"/>
                <a:cs typeface="Arial" panose="020B0604020202020204" pitchFamily="34" charset="0"/>
              </a:rPr>
              <a:t>وسواس </a:t>
            </a:r>
            <a:r>
              <a:rPr lang="fa-IR" dirty="0">
                <a:latin typeface="Calibri" panose="020F0502020204030204" pitchFamily="34" charset="0"/>
                <a:ea typeface="Calibri" panose="020F0502020204030204" pitchFamily="34" charset="0"/>
                <a:cs typeface="Arial" panose="020B0604020202020204" pitchFamily="34" charset="0"/>
              </a:rPr>
              <a:t>زیاد نسبت به خاک یا میکروب‌ موجود در محیط</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داشتن تردید مکرر مانند قفل بودن یا نبودن در خانه</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تفکر عمیق درباره خشونت، صدمه زدن یا کشتن شخصی یا آسیب زدن به خود</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نیاز شدید به دانستن یا به خاطر سپردن موضوعات مختلف، حتی موارد جزئی</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توجه کردن بیش از حد به جزئیات</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نگرانی شدید درباره اتفاقات بدی که اصلا وجود ندارد</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داشتن افکار، اصرارها یا رفتارهای </a:t>
            </a:r>
            <a:r>
              <a:rPr lang="fa-IR" dirty="0" smtClean="0">
                <a:latin typeface="Calibri" panose="020F0502020204030204" pitchFamily="34" charset="0"/>
                <a:ea typeface="Calibri" panose="020F0502020204030204" pitchFamily="34" charset="0"/>
                <a:cs typeface="Arial" panose="020B0604020202020204" pitchFamily="34" charset="0"/>
              </a:rPr>
              <a:t>پرخاشگرانه</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55254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63032"/>
            <a:ext cx="9601196" cy="1303867"/>
          </a:xfrm>
        </p:spPr>
        <p:txBody>
          <a:bodyPr/>
          <a:lstStyle/>
          <a:p>
            <a:endParaRPr lang="fa-IR"/>
          </a:p>
        </p:txBody>
      </p:sp>
      <p:sp>
        <p:nvSpPr>
          <p:cNvPr id="3" name="Content Placeholder 2"/>
          <p:cNvSpPr>
            <a:spLocks noGrp="1"/>
          </p:cNvSpPr>
          <p:nvPr>
            <p:ph idx="1"/>
          </p:nvPr>
        </p:nvSpPr>
        <p:spPr>
          <a:xfrm>
            <a:off x="1295400" y="2108199"/>
            <a:ext cx="9601196" cy="3318936"/>
          </a:xfrm>
        </p:spPr>
        <p:txBody>
          <a:bodyPr>
            <a:noAutofit/>
          </a:bodyPr>
          <a:lstStyle/>
          <a:p>
            <a:pPr marL="342900" lvl="0" indent="-342900">
              <a:lnSpc>
                <a:spcPct val="107000"/>
              </a:lnSpc>
              <a:spcAft>
                <a:spcPts val="800"/>
              </a:spcAft>
              <a:buClr>
                <a:srgbClr val="B15E28"/>
              </a:buClr>
              <a:buSzPts val="1000"/>
              <a:buFont typeface="Symbol" panose="05050102010706020507" pitchFamily="18" charset="2"/>
              <a:buChar char=""/>
              <a:tabLst>
                <a:tab pos="457200" algn="l"/>
              </a:tabLst>
            </a:pPr>
            <a:endParaRPr lang="fa-IR" sz="1400" dirty="0" smtClean="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Clr>
                <a:srgbClr val="B15E28"/>
              </a:buClr>
              <a:buSzPts val="1000"/>
              <a:buFont typeface="Symbol" panose="05050102010706020507" pitchFamily="18" charset="2"/>
              <a:buChar char=""/>
              <a:tabLst>
                <a:tab pos="457200" algn="l"/>
              </a:tabLst>
            </a:pPr>
            <a:r>
              <a:rPr lang="fa-IR" sz="1600" b="1" dirty="0" smtClean="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rPr>
              <a:t>صرف </a:t>
            </a:r>
            <a:r>
              <a:rPr lang="fa-IR" sz="1600" b="1"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rPr>
              <a:t>کردن مدت‌ زمان طولانی برای لمس اشیا، شمارش و تفکر درباره اعداد و توالی‌ها</a:t>
            </a:r>
            <a:endParaRPr lang="en-US" sz="1600" b="1"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Clr>
                <a:srgbClr val="B15E28"/>
              </a:buClr>
              <a:buSzPts val="1000"/>
              <a:buFont typeface="Symbol" panose="05050102010706020507" pitchFamily="18" charset="2"/>
              <a:buChar char=""/>
              <a:tabLst>
                <a:tab pos="457200" algn="l"/>
              </a:tabLst>
            </a:pPr>
            <a:r>
              <a:rPr lang="fa-IR" sz="1600" b="1"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rPr>
              <a:t>داشتن درگیری ذهنی درباره نظم، تقارن یا دقت بیش‌ از حد نسبت به موضوعات</a:t>
            </a:r>
            <a:endParaRPr lang="en-US" sz="1600" b="1"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Clr>
                <a:srgbClr val="B15E28"/>
              </a:buClr>
              <a:buSzPts val="1000"/>
              <a:buFont typeface="Symbol" panose="05050102010706020507" pitchFamily="18" charset="2"/>
              <a:buChar char=""/>
              <a:tabLst>
                <a:tab pos="457200" algn="l"/>
              </a:tabLst>
            </a:pPr>
            <a:r>
              <a:rPr lang="fa-IR" sz="1600" b="1"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rPr>
              <a:t>تفکر دائم درباره انجام اعمال جنسی توهین‌ آمیز یا رفتارهای ممنوع و نادرست</a:t>
            </a:r>
            <a:endParaRPr lang="en-US" sz="1600" b="1"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Clr>
                <a:srgbClr val="B15E28"/>
              </a:buClr>
              <a:buSzPts val="1000"/>
              <a:buFont typeface="Symbol" panose="05050102010706020507" pitchFamily="18" charset="2"/>
              <a:buChar char=""/>
              <a:tabLst>
                <a:tab pos="457200" algn="l"/>
              </a:tabLst>
            </a:pPr>
            <a:r>
              <a:rPr lang="fa-IR" sz="1600" b="1"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rPr>
              <a:t>آشفته شدن در مقابل افکار مغایر با اعتقادات مذهبی شخصی</a:t>
            </a:r>
            <a:endParaRPr lang="en-US" sz="1600" b="1"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Clr>
                <a:srgbClr val="B15E28"/>
              </a:buClr>
              <a:buSzPts val="1000"/>
              <a:buFont typeface="Symbol" panose="05050102010706020507" pitchFamily="18" charset="2"/>
              <a:buChar char=""/>
              <a:tabLst>
                <a:tab pos="457200" algn="l"/>
              </a:tabLst>
            </a:pPr>
            <a:r>
              <a:rPr lang="fa-IR" sz="1600" b="1"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rPr>
              <a:t>شستشوی مکرر و بیش از حد دست‌ها (اغلب ۱۰۰ بار یا بیشتر در </a:t>
            </a:r>
            <a:r>
              <a:rPr lang="fa-IR" sz="1600" b="1" dirty="0" smtClean="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rPr>
              <a:t>روز)</a:t>
            </a:r>
            <a:endParaRPr lang="en-US" sz="1600" b="1"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Clr>
                <a:srgbClr val="B15E28"/>
              </a:buClr>
              <a:buSzPts val="1000"/>
              <a:buFont typeface="Symbol" panose="05050102010706020507" pitchFamily="18" charset="2"/>
              <a:buChar char=""/>
              <a:tabLst>
                <a:tab pos="457200" algn="l"/>
              </a:tabLst>
            </a:pPr>
            <a:r>
              <a:rPr lang="fa-IR" sz="1600" b="1"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rPr>
              <a:t>پیروی از قوانین محکم نظم، مانند رعایت ترتیب در پوشیدن </a:t>
            </a:r>
            <a:r>
              <a:rPr lang="fa-IR" sz="1600" b="1" dirty="0" smtClean="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rPr>
              <a:t>لباس‌ها</a:t>
            </a:r>
            <a:endParaRPr lang="en-US" sz="1600" b="1"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40871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342900" lvl="0" indent="-342900">
              <a:lnSpc>
                <a:spcPct val="107000"/>
              </a:lnSpc>
              <a:spcAft>
                <a:spcPts val="800"/>
              </a:spcAft>
              <a:buClr>
                <a:srgbClr val="B15E28"/>
              </a:buClr>
              <a:buSzPts val="1000"/>
              <a:buFont typeface="Symbol" panose="05050102010706020507" pitchFamily="18" charset="2"/>
              <a:buChar char=""/>
              <a:tabLst>
                <a:tab pos="457200" algn="l"/>
              </a:tabLst>
            </a:pPr>
            <a:r>
              <a:rPr lang="fa-IR" sz="1600" b="1"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rPr>
              <a:t>احتکار کردن اشیا</a:t>
            </a:r>
            <a:endParaRPr lang="en-US" sz="1600" b="1"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Clr>
                <a:srgbClr val="B15E28"/>
              </a:buClr>
              <a:buSzPts val="1000"/>
              <a:buFont typeface="Symbol" panose="05050102010706020507" pitchFamily="18" charset="2"/>
              <a:buChar char=""/>
              <a:tabLst>
                <a:tab pos="457200" algn="l"/>
              </a:tabLst>
            </a:pPr>
            <a:r>
              <a:rPr lang="fa-IR" sz="1600" b="1"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rPr>
              <a:t>زیاد شمردن و بازگو کردن مسائل</a:t>
            </a:r>
            <a:endParaRPr lang="en-US" sz="1600" b="1"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Clr>
                <a:srgbClr val="B15E28"/>
              </a:buClr>
              <a:buSzPts val="1000"/>
              <a:buFont typeface="Symbol" panose="05050102010706020507" pitchFamily="18" charset="2"/>
              <a:buChar char=""/>
              <a:tabLst>
                <a:tab pos="457200" algn="l"/>
              </a:tabLst>
            </a:pPr>
            <a:r>
              <a:rPr lang="fa-IR" sz="1600" b="1"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rPr>
              <a:t>گروه‌ بندی اشیا یا قرار دادن اشیا با ترتیب خاص</a:t>
            </a:r>
            <a:endParaRPr lang="en-US" sz="1600" b="1"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Clr>
                <a:srgbClr val="B15E28"/>
              </a:buClr>
              <a:buSzPts val="1000"/>
              <a:buFont typeface="Symbol" panose="05050102010706020507" pitchFamily="18" charset="2"/>
              <a:buChar char=""/>
              <a:tabLst>
                <a:tab pos="457200" algn="l"/>
              </a:tabLst>
            </a:pPr>
            <a:r>
              <a:rPr lang="fa-IR" sz="1600" b="1"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rPr>
              <a:t>تکرار کلماتی که توسط خود یا دیگران گفته شده</a:t>
            </a:r>
            <a:endParaRPr lang="en-US" sz="1600" b="1"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Clr>
                <a:srgbClr val="B15E28"/>
              </a:buClr>
              <a:buSzPts val="1000"/>
              <a:buFont typeface="Symbol" panose="05050102010706020507" pitchFamily="18" charset="2"/>
              <a:buChar char=""/>
              <a:tabLst>
                <a:tab pos="457200" algn="l"/>
              </a:tabLst>
            </a:pPr>
            <a:r>
              <a:rPr lang="fa-IR" sz="1600" b="1"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rPr>
              <a:t>پرسیدن مداوم سوالات مشابه</a:t>
            </a:r>
            <a:endParaRPr lang="en-US" sz="1600" b="1"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4687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70C0"/>
                </a:solidFill>
              </a:rPr>
              <a:t>علائم و نشانه هاي تحصيلي</a:t>
            </a:r>
            <a:endParaRPr lang="fa-IR" dirty="0">
              <a:solidFill>
                <a:srgbClr val="0070C0"/>
              </a:solidFill>
            </a:endParaRPr>
          </a:p>
        </p:txBody>
      </p:sp>
      <p:sp>
        <p:nvSpPr>
          <p:cNvPr id="3" name="Content Placeholder 2"/>
          <p:cNvSpPr>
            <a:spLocks noGrp="1"/>
          </p:cNvSpPr>
          <p:nvPr>
            <p:ph idx="1"/>
          </p:nvPr>
        </p:nvSpPr>
        <p:spPr/>
        <p:txBody>
          <a:bodyPr>
            <a:normAutofit fontScale="92500"/>
          </a:bodyPr>
          <a:lstStyle/>
          <a:p>
            <a:pPr marL="342900" lvl="0" indent="-342900">
              <a:lnSpc>
                <a:spcPct val="107000"/>
              </a:lnSpc>
              <a:spcAft>
                <a:spcPts val="800"/>
              </a:spcAft>
              <a:buSzPts val="1000"/>
              <a:buFont typeface="Symbol" panose="05050102010706020507" pitchFamily="18" charset="2"/>
              <a:buChar char=""/>
              <a:tabLst>
                <a:tab pos="457200" algn="l"/>
              </a:tabLst>
            </a:pPr>
            <a:r>
              <a:rPr lang="fa-IR" b="1" dirty="0">
                <a:latin typeface="Calibri" panose="020F0502020204030204" pitchFamily="34" charset="0"/>
                <a:ea typeface="Calibri" panose="020F0502020204030204" pitchFamily="34" charset="0"/>
                <a:cs typeface="Arial" panose="020B0604020202020204" pitchFamily="34" charset="0"/>
              </a:rPr>
              <a:t>یک سوال را بارها بپرسند یا برای اطمینان خاطر خواهان تکرار مطالب باشند</a:t>
            </a:r>
            <a:endParaRPr lang="en-US"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b="1" dirty="0">
                <a:latin typeface="Calibri" panose="020F0502020204030204" pitchFamily="34" charset="0"/>
                <a:ea typeface="Calibri" panose="020F0502020204030204" pitchFamily="34" charset="0"/>
                <a:cs typeface="Arial" panose="020B0604020202020204" pitchFamily="34" charset="0"/>
              </a:rPr>
              <a:t>تکالیف و تمرین‌های مدرسه را پاک کنند، دوباره بنویسند یا دوباره انجام دهند</a:t>
            </a:r>
            <a:endParaRPr lang="en-US"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b="1" dirty="0">
                <a:latin typeface="Calibri" panose="020F0502020204030204" pitchFamily="34" charset="0"/>
                <a:ea typeface="Calibri" panose="020F0502020204030204" pitchFamily="34" charset="0"/>
                <a:cs typeface="Arial" panose="020B0604020202020204" pitchFamily="34" charset="0"/>
              </a:rPr>
              <a:t>مطالب را دوباره بخوانند یا بارها از نو شروع کنند</a:t>
            </a:r>
            <a:endParaRPr lang="en-US"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b="1" dirty="0">
                <a:latin typeface="Calibri" panose="020F0502020204030204" pitchFamily="34" charset="0"/>
                <a:ea typeface="Calibri" panose="020F0502020204030204" pitchFamily="34" charset="0"/>
                <a:cs typeface="Arial" panose="020B0604020202020204" pitchFamily="34" charset="0"/>
              </a:rPr>
              <a:t>در خواندن مطالب با صدای بلند مشکل داشته باشند</a:t>
            </a:r>
            <a:endParaRPr lang="en-US"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b="1" dirty="0">
                <a:latin typeface="Calibri" panose="020F0502020204030204" pitchFamily="34" charset="0"/>
                <a:ea typeface="Calibri" panose="020F0502020204030204" pitchFamily="34" charset="0"/>
                <a:cs typeface="Arial" panose="020B0604020202020204" pitchFamily="34" charset="0"/>
              </a:rPr>
              <a:t>برخی از تمرین‌ها یا تکالیف را نادیده بگیرند (به دلیل نگرانی یا ترس در مورد اعداد خاص</a:t>
            </a:r>
            <a:r>
              <a:rPr lang="en-US" b="1" dirty="0">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fa-IR" b="1" dirty="0">
                <a:latin typeface="Calibri" panose="020F0502020204030204" pitchFamily="34" charset="0"/>
                <a:ea typeface="Calibri" panose="020F0502020204030204" pitchFamily="34" charset="0"/>
                <a:cs typeface="Arial" panose="020B0604020202020204" pitchFamily="34" charset="0"/>
              </a:rPr>
              <a:t>به روشی غیرمعمول یا چند بار مشخص به چیزها ضربه بزنند، قدم بردارند یا اشیاء را لمس کنند</a:t>
            </a:r>
            <a:endParaRPr lang="en-US" b="1" dirty="0">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3401857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62000"/>
            <a:ext cx="9601196" cy="1523999"/>
          </a:xfrm>
        </p:spPr>
        <p:txBody>
          <a:bodyPr>
            <a:normAutofit fontScale="90000"/>
          </a:bodyPr>
          <a:lstStyle/>
          <a:p>
            <a:r>
              <a:rPr lang="en-US" dirty="0">
                <a:latin typeface="Calibri" panose="020F0502020204030204" pitchFamily="34" charset="0"/>
                <a:ea typeface="Calibri" panose="020F0502020204030204" pitchFamily="34" charset="0"/>
                <a:cs typeface="Arial" panose="020B0604020202020204" pitchFamily="34" charset="0"/>
              </a:rPr>
              <a:t> obsessive-compulsive </a:t>
            </a:r>
            <a:r>
              <a:rPr lang="en-US" dirty="0" smtClean="0">
                <a:latin typeface="Calibri" panose="020F0502020204030204" pitchFamily="34" charset="0"/>
                <a:ea typeface="Calibri" panose="020F0502020204030204" pitchFamily="34" charset="0"/>
                <a:cs typeface="Arial" panose="020B0604020202020204" pitchFamily="34" charset="0"/>
              </a:rPr>
              <a:t>disorder</a:t>
            </a:r>
            <a:br>
              <a:rPr lang="en-US" dirty="0" smtClean="0">
                <a:latin typeface="Calibri" panose="020F0502020204030204" pitchFamily="34" charset="0"/>
                <a:ea typeface="Calibri" panose="020F0502020204030204" pitchFamily="34" charset="0"/>
                <a:cs typeface="Arial" panose="020B0604020202020204" pitchFamily="34" charset="0"/>
              </a:rPr>
            </a:br>
            <a:r>
              <a:rPr lang="en-US" dirty="0" smtClean="0">
                <a:latin typeface="Calibri" panose="020F0502020204030204" pitchFamily="34" charset="0"/>
                <a:ea typeface="Calibri" panose="020F0502020204030204" pitchFamily="34" charset="0"/>
                <a:cs typeface="Arial" panose="020B0604020202020204" pitchFamily="34" charset="0"/>
              </a:rPr>
              <a:t> </a:t>
            </a:r>
            <a:r>
              <a:rPr lang="en-US" dirty="0">
                <a:latin typeface="Calibri" panose="020F0502020204030204" pitchFamily="34" charset="0"/>
                <a:ea typeface="Calibri" panose="020F0502020204030204" pitchFamily="34" charset="0"/>
                <a:cs typeface="Arial" panose="020B0604020202020204" pitchFamily="34" charset="0"/>
              </a:rPr>
              <a:t>(</a:t>
            </a:r>
            <a:r>
              <a:rPr lang="en-US" dirty="0" err="1" smtClean="0">
                <a:latin typeface="Calibri" panose="020F0502020204030204" pitchFamily="34" charset="0"/>
                <a:ea typeface="Calibri" panose="020F0502020204030204" pitchFamily="34" charset="0"/>
                <a:cs typeface="Arial" panose="020B0604020202020204" pitchFamily="34" charset="0"/>
              </a:rPr>
              <a:t>ocd</a:t>
            </a:r>
            <a:r>
              <a:rPr lang="en-US" dirty="0" smtClean="0">
                <a:latin typeface="Calibri" panose="020F0502020204030204" pitchFamily="34" charset="0"/>
                <a:ea typeface="Calibri" panose="020F0502020204030204" pitchFamily="34" charset="0"/>
                <a:cs typeface="Arial" panose="020B0604020202020204" pitchFamily="34" charset="0"/>
              </a:rPr>
              <a:t>)</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p:txBody>
          <a:bodyPr/>
          <a:lstStyle/>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اختلال وسواس فکری-عملی، یا اختلال وسواسی-جبری (به انگلیسی</a:t>
            </a:r>
            <a:r>
              <a:rPr lang="en-US" dirty="0">
                <a:latin typeface="Calibri" panose="020F0502020204030204" pitchFamily="34" charset="0"/>
                <a:ea typeface="Calibri" panose="020F0502020204030204" pitchFamily="34" charset="0"/>
                <a:cs typeface="Arial" panose="020B0604020202020204" pitchFamily="34" charset="0"/>
              </a:rPr>
              <a:t>: Obsessive-Compulsive Disorder (OCD) ) </a:t>
            </a:r>
            <a:r>
              <a:rPr lang="fa-IR" dirty="0">
                <a:latin typeface="Calibri" panose="020F0502020204030204" pitchFamily="34" charset="0"/>
                <a:ea typeface="Calibri" panose="020F0502020204030204" pitchFamily="34" charset="0"/>
                <a:cs typeface="Arial" panose="020B0604020202020204" pitchFamily="34" charset="0"/>
              </a:rPr>
              <a:t>یک اختلال روانی است که در آن فرد افکار خاصی (با نام وسواس </a:t>
            </a:r>
            <a:r>
              <a:rPr lang="fa-IR" dirty="0" smtClean="0">
                <a:latin typeface="Calibri" panose="020F0502020204030204" pitchFamily="34" charset="0"/>
                <a:ea typeface="Calibri" panose="020F0502020204030204" pitchFamily="34" charset="0"/>
                <a:cs typeface="Arial" panose="020B0604020202020204" pitchFamily="34" charset="0"/>
              </a:rPr>
              <a:t>فکری</a:t>
            </a:r>
            <a:r>
              <a:rPr lang="en-US" dirty="0" smtClean="0">
                <a:latin typeface="Calibri" panose="020F0502020204030204" pitchFamily="34" charset="0"/>
                <a:ea typeface="Calibri" panose="020F0502020204030204" pitchFamily="34" charset="0"/>
                <a:cs typeface="Arial" panose="020B0604020202020204" pitchFamily="34" charset="0"/>
              </a:rPr>
              <a:t> </a:t>
            </a:r>
            <a:r>
              <a:rPr lang="en-US" dirty="0">
                <a:latin typeface="Calibri" panose="020F0502020204030204" pitchFamily="34" charset="0"/>
                <a:ea typeface="Calibri" panose="020F0502020204030204" pitchFamily="34" charset="0"/>
                <a:cs typeface="Arial" panose="020B0604020202020204" pitchFamily="34" charset="0"/>
              </a:rPr>
              <a:t>Obsessions) </a:t>
            </a:r>
            <a:r>
              <a:rPr lang="fa-IR" dirty="0">
                <a:latin typeface="Calibri" panose="020F0502020204030204" pitchFamily="34" charset="0"/>
                <a:ea typeface="Calibri" panose="020F0502020204030204" pitchFamily="34" charset="0"/>
                <a:cs typeface="Arial" panose="020B0604020202020204" pitchFamily="34" charset="0"/>
              </a:rPr>
              <a:t>را به‌طور مکرر تجربه می‌کند یا نیاز به انجام مکرر اعمال خاصی </a:t>
            </a:r>
            <a:r>
              <a:rPr lang="fa-IR" dirty="0" smtClean="0">
                <a:latin typeface="Calibri" panose="020F0502020204030204" pitchFamily="34" charset="0"/>
                <a:ea typeface="Calibri" panose="020F0502020204030204" pitchFamily="34" charset="0"/>
                <a:cs typeface="Arial" panose="020B0604020202020204" pitchFamily="34" charset="0"/>
              </a:rPr>
              <a:t>دارد.</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2507644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70C0"/>
                </a:solidFill>
              </a:rPr>
              <a:t>مشكلات تحصيلي</a:t>
            </a:r>
            <a:endParaRPr lang="fa-IR" dirty="0">
              <a:solidFill>
                <a:srgbClr val="0070C0"/>
              </a:solidFill>
            </a:endParaRPr>
          </a:p>
        </p:txBody>
      </p:sp>
      <p:sp>
        <p:nvSpPr>
          <p:cNvPr id="3" name="Content Placeholder 2"/>
          <p:cNvSpPr>
            <a:spLocks noGrp="1"/>
          </p:cNvSpPr>
          <p:nvPr>
            <p:ph idx="1"/>
          </p:nvPr>
        </p:nvSpPr>
        <p:spPr/>
        <p:txBody>
          <a:bodyPr/>
          <a:lstStyle/>
          <a:p>
            <a:pPr algn="just"/>
            <a:r>
              <a:rPr lang="fa-IR" b="1" dirty="0" smtClean="0">
                <a:solidFill>
                  <a:srgbClr val="0000FF"/>
                </a:solidFill>
                <a:latin typeface="Shabnam"/>
              </a:rPr>
              <a:t>مشق </a:t>
            </a:r>
            <a:r>
              <a:rPr lang="fa-IR" b="1" dirty="0">
                <a:solidFill>
                  <a:srgbClr val="0000FF"/>
                </a:solidFill>
                <a:latin typeface="Shabnam"/>
              </a:rPr>
              <a:t>شب</a:t>
            </a:r>
            <a:endParaRPr lang="fa-IR" b="1" dirty="0">
              <a:solidFill>
                <a:srgbClr val="2C2F34"/>
              </a:solidFill>
              <a:latin typeface="Shabnam"/>
            </a:endParaRPr>
          </a:p>
          <a:p>
            <a:pPr algn="just"/>
            <a:r>
              <a:rPr lang="fa-IR" dirty="0">
                <a:solidFill>
                  <a:srgbClr val="2C2F34"/>
                </a:solidFill>
                <a:latin typeface="IRANSansWeb"/>
              </a:rPr>
              <a:t>کودکان مبتلا به وسواس ممکن است زمان زیادی را به تکمیل تکالیف خود اختصاص دهند. این مورد ممکن است شامل کودکانی باشد که مجبورند یک خط را بارها و بارها بخوانند، مجبور باشند هر عدد را برای یک مسئله ریاضی چندین بار بنویسند و پاک کنند، یا تکالیف خانه را به طور مکرر بررسی کنند تا جایی که تمام شدن آن زمان زیادی ببرد.</a:t>
            </a:r>
          </a:p>
        </p:txBody>
      </p:sp>
    </p:spTree>
    <p:extLst>
      <p:ext uri="{BB962C8B-B14F-4D97-AF65-F5344CB8AC3E}">
        <p14:creationId xmlns:p14="http://schemas.microsoft.com/office/powerpoint/2010/main" val="1190576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1" dirty="0">
                <a:solidFill>
                  <a:srgbClr val="0000FF"/>
                </a:solidFill>
                <a:latin typeface="Shabnam"/>
              </a:rPr>
              <a:t>خروج از </a:t>
            </a:r>
            <a:r>
              <a:rPr lang="fa-IR" b="1" dirty="0" smtClean="0">
                <a:solidFill>
                  <a:srgbClr val="0000FF"/>
                </a:solidFill>
                <a:latin typeface="Shabnam"/>
              </a:rPr>
              <a:t>خانه و دير رسيدن به مدرسه</a:t>
            </a:r>
            <a:endParaRPr lang="fa-IR" b="1" dirty="0">
              <a:solidFill>
                <a:srgbClr val="2C2F34"/>
              </a:solidFill>
              <a:latin typeface="Shabnam"/>
            </a:endParaRPr>
          </a:p>
          <a:p>
            <a:pPr algn="just"/>
            <a:r>
              <a:rPr lang="fa-IR" dirty="0">
                <a:solidFill>
                  <a:srgbClr val="2C2F34"/>
                </a:solidFill>
                <a:latin typeface="IRANSansWeb"/>
              </a:rPr>
              <a:t>کودکان مبتلا به </a:t>
            </a:r>
            <a:r>
              <a:rPr lang="en-US" dirty="0">
                <a:solidFill>
                  <a:srgbClr val="2C2F34"/>
                </a:solidFill>
                <a:latin typeface="IRANSansWeb"/>
              </a:rPr>
              <a:t>OCD </a:t>
            </a:r>
            <a:r>
              <a:rPr lang="fa-IR" dirty="0">
                <a:solidFill>
                  <a:srgbClr val="2C2F34"/>
                </a:solidFill>
                <a:latin typeface="IRANSansWeb"/>
              </a:rPr>
              <a:t>ممکن است هنگام خروج از خانه، سرعت خانواده را کاهش دهند. به عنوان مثال، کودک هنگام آماده شدن، ممکن است تمام در و پنجره و چراغ را بررسی کند تا مطمئن شود که در موقعیت یا وضعیت «مناسب» قبل از ترک خانه قرار دارد. آنها ممکن است قبل از اتمام این روال، عصبانی شوند. این رفتار اغلب باعث می‌شود که خانواده به تاخیر بیفتند یا دیر کنند</a:t>
            </a:r>
            <a:r>
              <a:rPr lang="fa-IR" dirty="0" smtClean="0">
                <a:solidFill>
                  <a:srgbClr val="2C2F34"/>
                </a:solidFill>
                <a:latin typeface="IRANSansWeb"/>
              </a:rPr>
              <a:t>.</a:t>
            </a:r>
            <a:endParaRPr lang="fa-IR" dirty="0">
              <a:solidFill>
                <a:srgbClr val="2C2F34"/>
              </a:solidFill>
              <a:latin typeface="IRANSansWeb"/>
            </a:endParaRPr>
          </a:p>
        </p:txBody>
      </p:sp>
    </p:spTree>
    <p:extLst>
      <p:ext uri="{BB962C8B-B14F-4D97-AF65-F5344CB8AC3E}">
        <p14:creationId xmlns:p14="http://schemas.microsoft.com/office/powerpoint/2010/main" val="2391991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1" dirty="0" smtClean="0">
                <a:solidFill>
                  <a:srgbClr val="0000FF"/>
                </a:solidFill>
                <a:latin typeface="Shabnam"/>
              </a:rPr>
              <a:t>شستن دست و عدم همكاري مشاركتي در مدرسه</a:t>
            </a:r>
            <a:endParaRPr lang="fa-IR" b="1" dirty="0">
              <a:solidFill>
                <a:srgbClr val="2C2F34"/>
              </a:solidFill>
              <a:latin typeface="Shabnam"/>
            </a:endParaRPr>
          </a:p>
          <a:p>
            <a:pPr algn="just"/>
            <a:r>
              <a:rPr lang="fa-IR" dirty="0">
                <a:solidFill>
                  <a:srgbClr val="2C2F34"/>
                </a:solidFill>
                <a:latin typeface="IRANSansWeb"/>
              </a:rPr>
              <a:t>شستشوی مکرر دست یکی از معروف‌ترین اجبارها در اختلال وسواس فکری عملی است. شستن دست‌ها ممکن است ناشی از وسواس‌های مربوط به میکروب‌ها، احساس تنفر یا سایر انواع آلودگی مانند «احساسات بد» یا ترس از ایجاد استرس مزمن، اضطراب یا نگرانی باشد. اگر </a:t>
            </a:r>
            <a:r>
              <a:rPr lang="en-US" dirty="0">
                <a:solidFill>
                  <a:srgbClr val="2C2F34"/>
                </a:solidFill>
                <a:latin typeface="IRANSansWeb"/>
              </a:rPr>
              <a:t>OCD </a:t>
            </a:r>
            <a:r>
              <a:rPr lang="fa-IR" dirty="0">
                <a:solidFill>
                  <a:srgbClr val="2C2F34"/>
                </a:solidFill>
                <a:latin typeface="IRANSansWeb"/>
              </a:rPr>
              <a:t>به شستشوی دست وصل باشد، ممکن است نشانه‌هایی از ترک‌خوردگی یا زخم را روی پوست کودکتان مشاهده کنید. اگر بچه‌ها ده‌ها بار در روز دست‌های خود را می‌شویند، صابون پوست را خشک می‌کند و منجر به ایجاد زخم، ترک‌خوردگی و خونریزی می‌شود.</a:t>
            </a:r>
          </a:p>
          <a:p>
            <a:endParaRPr lang="fa-IR" dirty="0"/>
          </a:p>
        </p:txBody>
      </p:sp>
    </p:spTree>
    <p:extLst>
      <p:ext uri="{BB962C8B-B14F-4D97-AF65-F5344CB8AC3E}">
        <p14:creationId xmlns:p14="http://schemas.microsoft.com/office/powerpoint/2010/main" val="3434896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pPr algn="just"/>
            <a:r>
              <a:rPr lang="fa-IR" b="1" dirty="0" smtClean="0">
                <a:solidFill>
                  <a:srgbClr val="0000FF"/>
                </a:solidFill>
                <a:latin typeface="Shabnam"/>
              </a:rPr>
              <a:t>عادات </a:t>
            </a:r>
            <a:r>
              <a:rPr lang="fa-IR" b="1" dirty="0">
                <a:solidFill>
                  <a:srgbClr val="0000FF"/>
                </a:solidFill>
                <a:latin typeface="Shabnam"/>
              </a:rPr>
              <a:t>خواب</a:t>
            </a:r>
            <a:endParaRPr lang="fa-IR" b="1" dirty="0">
              <a:solidFill>
                <a:srgbClr val="2C2F34"/>
              </a:solidFill>
              <a:latin typeface="Shabnam"/>
            </a:endParaRPr>
          </a:p>
          <a:p>
            <a:pPr algn="just"/>
            <a:r>
              <a:rPr lang="en-US" dirty="0">
                <a:solidFill>
                  <a:srgbClr val="2C2F34"/>
                </a:solidFill>
                <a:latin typeface="IRANSansWeb"/>
              </a:rPr>
              <a:t>OCD </a:t>
            </a:r>
            <a:r>
              <a:rPr lang="fa-IR" dirty="0">
                <a:solidFill>
                  <a:srgbClr val="2C2F34"/>
                </a:solidFill>
                <a:latin typeface="IRANSansWeb"/>
              </a:rPr>
              <a:t>اغلب زمان خواب را مختل می‌کند. کودکان مبتلا به </a:t>
            </a:r>
            <a:r>
              <a:rPr lang="en-US" dirty="0">
                <a:solidFill>
                  <a:srgbClr val="2C2F34"/>
                </a:solidFill>
                <a:latin typeface="IRANSansWeb"/>
              </a:rPr>
              <a:t>OCD </a:t>
            </a:r>
            <a:r>
              <a:rPr lang="fa-IR" dirty="0">
                <a:solidFill>
                  <a:srgbClr val="2C2F34"/>
                </a:solidFill>
                <a:latin typeface="IRANSansWeb"/>
              </a:rPr>
              <a:t>معمولا قبل از اینکه بخوابند باید یک روال بسیار خاص را طی کنند. همچنین اگر افکار مزاحم یا نگرانی‌هایی داشته باشند که در شب شدیدتر است، به سختی می‌توانند به خواب بروند. اگر این روال به هر دلیلی مختل شود، آنها باید کل روال را از نو شروع کنند. برای کودک مبتلا به </a:t>
            </a:r>
            <a:r>
              <a:rPr lang="en-US" dirty="0">
                <a:solidFill>
                  <a:srgbClr val="2C2F34"/>
                </a:solidFill>
                <a:latin typeface="IRANSansWeb"/>
              </a:rPr>
              <a:t>OCD </a:t>
            </a:r>
            <a:r>
              <a:rPr lang="fa-IR" dirty="0">
                <a:solidFill>
                  <a:srgbClr val="2C2F34"/>
                </a:solidFill>
                <a:latin typeface="IRANSansWeb"/>
              </a:rPr>
              <a:t>غیرمعمول نیست که روال خواب را 30 دقیقه، یک ساعت یا حتی بیشتر طولانی کند. این امر کودکان را از خواب خوب و کافی محروم می‌کند، که بر عملکرد مدرسه، رشد عاطفی و روابط با همسالان و اعضای خانواده‌اش تأثیر می‌گذارد. اگر خواب به طور مداوم مختل شود، می‌تواند تأثیر درمان‌های وسواس، از جمله </a:t>
            </a:r>
            <a:r>
              <a:rPr lang="en-US" dirty="0">
                <a:solidFill>
                  <a:srgbClr val="2C2F34"/>
                </a:solidFill>
                <a:latin typeface="IRANSansWeb"/>
              </a:rPr>
              <a:t>CBT </a:t>
            </a:r>
            <a:r>
              <a:rPr lang="fa-IR" dirty="0">
                <a:solidFill>
                  <a:srgbClr val="2C2F34"/>
                </a:solidFill>
                <a:latin typeface="IRANSansWeb"/>
              </a:rPr>
              <a:t>را نیز منفی کند</a:t>
            </a:r>
          </a:p>
        </p:txBody>
      </p:sp>
    </p:spTree>
    <p:extLst>
      <p:ext uri="{BB962C8B-B14F-4D97-AF65-F5344CB8AC3E}">
        <p14:creationId xmlns:p14="http://schemas.microsoft.com/office/powerpoint/2010/main" val="472758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چرا و چگونه؟</a:t>
            </a:r>
            <a:endParaRPr lang="fa-IR" dirty="0"/>
          </a:p>
        </p:txBody>
      </p:sp>
      <p:sp>
        <p:nvSpPr>
          <p:cNvPr id="3" name="Content Placeholder 2"/>
          <p:cNvSpPr>
            <a:spLocks noGrp="1"/>
          </p:cNvSpPr>
          <p:nvPr>
            <p:ph idx="1"/>
          </p:nvPr>
        </p:nvSpPr>
        <p:spPr/>
        <p:txBody>
          <a:bodyPr>
            <a:normAutofit fontScale="85000" lnSpcReduction="20000"/>
          </a:bodyPr>
          <a:lstStyle/>
          <a:p>
            <a:pPr>
              <a:lnSpc>
                <a:spcPct val="107000"/>
              </a:lnSpc>
              <a:spcAft>
                <a:spcPts val="800"/>
              </a:spcAft>
            </a:pPr>
            <a:r>
              <a:rPr lang="fa-IR" b="1" dirty="0">
                <a:latin typeface="Calibri" panose="020F0502020204030204" pitchFamily="34" charset="0"/>
                <a:ea typeface="Calibri" panose="020F0502020204030204" pitchFamily="34" charset="0"/>
                <a:cs typeface="Arial" panose="020B0604020202020204" pitchFamily="34" charset="0"/>
              </a:rPr>
              <a:t>اختلال وسواس فکری-عملی</a:t>
            </a:r>
            <a:r>
              <a:rPr lang="en-US" b="1" dirty="0">
                <a:latin typeface="Calibri" panose="020F0502020204030204" pitchFamily="34" charset="0"/>
                <a:ea typeface="Calibri" panose="020F0502020204030204" pitchFamily="34" charset="0"/>
                <a:cs typeface="Arial" panose="020B0604020202020204" pitchFamily="34" charset="0"/>
              </a:rPr>
              <a:t> (OCD) </a:t>
            </a:r>
            <a:r>
              <a:rPr lang="fa-IR" b="1" dirty="0">
                <a:latin typeface="Calibri" panose="020F0502020204030204" pitchFamily="34" charset="0"/>
                <a:ea typeface="Calibri" panose="020F0502020204030204" pitchFamily="34" charset="0"/>
                <a:cs typeface="Arial" panose="020B0604020202020204" pitchFamily="34" charset="0"/>
              </a:rPr>
              <a:t>چگونه بر مطالعه تأثیر می‌گذارد؟</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دانش‌آموزان مبتلا به او.سی.دی ممکن است برای تمرکز در کلاس یا انجام تکالیف مشکل داشته باشند چراکه اغلب احساس نیاز به انجام اعمالی مانند شستن دست‌ها، بازنویسی جملات یا سازمان‌دهی مجدد یادداشت‌ها دارند. علاوه بر اینکه افکار مزاحم بسیار ناراحت‌‎کننده هستند، می‌توانند در روند یادگیری دانش‌آموزان اختلال ایجاد کنند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b="1" dirty="0">
                <a:latin typeface="Calibri" panose="020F0502020204030204" pitchFamily="34" charset="0"/>
                <a:ea typeface="Calibri" panose="020F0502020204030204" pitchFamily="34" charset="0"/>
                <a:cs typeface="Arial" panose="020B0604020202020204" pitchFamily="34" charset="0"/>
              </a:rPr>
              <a:t>چرا شناخت علائم او.سی.دی</a:t>
            </a:r>
            <a:r>
              <a:rPr lang="en-US" b="1" dirty="0">
                <a:latin typeface="Calibri" panose="020F0502020204030204" pitchFamily="34" charset="0"/>
                <a:ea typeface="Calibri" panose="020F0502020204030204" pitchFamily="34" charset="0"/>
                <a:cs typeface="Arial" panose="020B0604020202020204" pitchFamily="34" charset="0"/>
              </a:rPr>
              <a:t> (OCD) </a:t>
            </a:r>
            <a:r>
              <a:rPr lang="fa-IR" b="1" dirty="0">
                <a:latin typeface="Calibri" panose="020F0502020204030204" pitchFamily="34" charset="0"/>
                <a:ea typeface="Calibri" panose="020F0502020204030204" pitchFamily="34" charset="0"/>
                <a:cs typeface="Arial" panose="020B0604020202020204" pitchFamily="34" charset="0"/>
              </a:rPr>
              <a:t>در دانش‌آموزان برای کادر آموزشی مهم است؟</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دانش‌آموزان مبتلا به</a:t>
            </a:r>
            <a:r>
              <a:rPr lang="en-US" dirty="0">
                <a:latin typeface="Calibri" panose="020F0502020204030204" pitchFamily="34" charset="0"/>
                <a:ea typeface="Calibri" panose="020F0502020204030204" pitchFamily="34" charset="0"/>
                <a:cs typeface="Arial" panose="020B0604020202020204" pitchFamily="34" charset="0"/>
              </a:rPr>
              <a:t> OCD </a:t>
            </a:r>
            <a:r>
              <a:rPr lang="fa-IR" dirty="0">
                <a:latin typeface="Calibri" panose="020F0502020204030204" pitchFamily="34" charset="0"/>
                <a:ea typeface="Calibri" panose="020F0502020204030204" pitchFamily="34" charset="0"/>
                <a:cs typeface="Arial" panose="020B0604020202020204" pitchFamily="34" charset="0"/>
              </a:rPr>
              <a:t>ممکن است خیال‌پرداز، حواس‌پرت، بی‌علاقه یا حتی تنبل به نظر برسند. ممکن است معلمی که شناخت کافی از این اختلال ندارد، این دانش‌آموزان را فاقد ‌تمرکز و ناتوان بداند. اما آن‌ها در واقع مشغول تمرکز بر تمایلات آزاردهنده یا افکار و تصاویر گیج‌کننده، استرس‌زا و گاهی وحشتناک اختلال خود هستند. چنین دانش‌آموزانی نیاز به حمایت، درک و دریافت درمان متناسب با شدت بیماری خود دارند</a:t>
            </a:r>
            <a:r>
              <a:rPr lang="en-US" dirty="0">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14978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مداخله آموزشي</a:t>
            </a:r>
            <a:endParaRPr lang="fa-IR" dirty="0"/>
          </a:p>
        </p:txBody>
      </p:sp>
      <p:sp>
        <p:nvSpPr>
          <p:cNvPr id="3" name="Content Placeholder 2"/>
          <p:cNvSpPr>
            <a:spLocks noGrp="1"/>
          </p:cNvSpPr>
          <p:nvPr>
            <p:ph idx="1"/>
          </p:nvPr>
        </p:nvSpPr>
        <p:spPr/>
        <p:txBody>
          <a:bodyPr>
            <a:normAutofit fontScale="85000" lnSpcReduction="20000"/>
          </a:bodyPr>
          <a:lstStyle/>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اگر به عنوان معلم با دانش‌آموزی روبرو هستید که علائم ابتلا به او.سی.دی دارد، بسته به سن و نیازهای هر دانش‌آموز و اطلاع از اینکه وی دارای تشخیص</a:t>
            </a:r>
            <a:r>
              <a:rPr lang="en-US" dirty="0">
                <a:latin typeface="Calibri" panose="020F0502020204030204" pitchFamily="34" charset="0"/>
                <a:ea typeface="Calibri" panose="020F0502020204030204" pitchFamily="34" charset="0"/>
                <a:cs typeface="Arial" panose="020B0604020202020204" pitchFamily="34" charset="0"/>
              </a:rPr>
              <a:t> OCD </a:t>
            </a:r>
            <a:r>
              <a:rPr lang="fa-IR" dirty="0">
                <a:latin typeface="Calibri" panose="020F0502020204030204" pitchFamily="34" charset="0"/>
                <a:ea typeface="Calibri" panose="020F0502020204030204" pitchFamily="34" charset="0"/>
                <a:cs typeface="Arial" panose="020B0604020202020204" pitchFamily="34" charset="0"/>
              </a:rPr>
              <a:t>از سوی روان‌درمانگر هست یا خیر، این ایده‌ها را در نظر بگیرید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اگر متوجه رفتارهای تشریفاتی احتمالی شده‌اید که به نظر می‌رسد روی تکالیف دانش‌آموز تأثیر می‌گذارد، به طور خصوصی با دانش‌آموز صحبت کنید. به روشی حمایتی، آنچه را که متوجه شده‌اید به اشتراک بگذارید. به‌عنوان مثال، بگویید: «من متوجه شده‌ام که تو زمان زیادی را صرف بررسی مجدد کار خودت می‌کنی – به قدری که پایان دادن به آن سخت است. این باید برای تو استرس‌زا باشد. چگونه می‌توانم به تو کمک کنم؟</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با والدین دانش‌‎آموز صحبت کنید تا در مورد او بیشتر بدانید. آنچه که متوجه شده‌اید را به اشتراک بگذارید و بپرسید که چگونه می‌توانید به بهترین نحو به رفتارهای دانش‌آموز که ممکن است در مدرسه یا کلاس اتفاق بیفتد، پاسخ دهید</a:t>
            </a:r>
            <a:r>
              <a:rPr lang="en-US" dirty="0">
                <a:latin typeface="Calibri" panose="020F0502020204030204" pitchFamily="34" charset="0"/>
                <a:ea typeface="Calibri" panose="020F0502020204030204" pitchFamily="34" charset="0"/>
                <a:cs typeface="Arial" panose="020B0604020202020204" pitchFamily="34" charset="0"/>
              </a:rPr>
              <a:t>.</a:t>
            </a:r>
          </a:p>
          <a:p>
            <a:endParaRPr lang="fa-IR" dirty="0"/>
          </a:p>
        </p:txBody>
      </p:sp>
    </p:spTree>
    <p:extLst>
      <p:ext uri="{BB962C8B-B14F-4D97-AF65-F5344CB8AC3E}">
        <p14:creationId xmlns:p14="http://schemas.microsoft.com/office/powerpoint/2010/main" val="3723320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pPr marL="342900" lvl="0" indent="-342900">
              <a:lnSpc>
                <a:spcPct val="107000"/>
              </a:lnSpc>
              <a:spcAft>
                <a:spcPts val="800"/>
              </a:spcAft>
              <a:buSzPts val="1000"/>
              <a:buFont typeface="Symbol" panose="05050102010706020507" pitchFamily="18" charset="2"/>
              <a:buChar char=""/>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جوی آرام و ایمن را برای کودکان خود ایجاد کنید</a:t>
            </a:r>
            <a:r>
              <a:rPr lang="en-US" dirty="0">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نسبت به کودکتان زیاد سخت گیر نباشید</a:t>
            </a:r>
            <a:r>
              <a:rPr lang="en-US" dirty="0">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داشتن انتظاراتی بالاتر از سطح توان و سن کودک اعتماد به نفس او را کاهش داده و امکان ایجاد اختلال و وسواس فکری را در او افزایش می‌دهد</a:t>
            </a:r>
            <a:r>
              <a:rPr lang="en-US" dirty="0">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سعی کنید در برابر خطاهای کودک گذشت داشته باشید</a:t>
            </a:r>
            <a:r>
              <a:rPr lang="en-US" dirty="0">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تنبیه‌های شدید بدنی و وجود جو مستبدانه و انعطاف ناپذیر در خانه، ریشه وسواس در کودک را آبیاری می‌کند. پس از انجام چنین اعمالی خودداری کنید</a:t>
            </a:r>
            <a:r>
              <a:rPr lang="en-US" dirty="0">
                <a:latin typeface="Calibri" panose="020F0502020204030204" pitchFamily="34" charset="0"/>
                <a:ea typeface="Calibri" panose="020F0502020204030204" pitchFamily="34" charset="0"/>
                <a:cs typeface="Arial" panose="020B0604020202020204" pitchFamily="34" charset="0"/>
              </a:rPr>
              <a:t>.</a:t>
            </a:r>
          </a:p>
          <a:p>
            <a:endParaRPr lang="fa-IR" dirty="0"/>
          </a:p>
        </p:txBody>
      </p:sp>
    </p:spTree>
    <p:extLst>
      <p:ext uri="{BB962C8B-B14F-4D97-AF65-F5344CB8AC3E}">
        <p14:creationId xmlns:p14="http://schemas.microsoft.com/office/powerpoint/2010/main" val="3252291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برای انجام تکالیف و تست زدن وقت اضافی بدهند</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برای تکمیل کار دانش‌آموز، کمک بیشتری ارائه کنند</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از یک دانش‌آموز دیگر بخواهند که برای تکمیل یک تکلیف خاص با دانش‌آموز مورد نظر کار کند</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برای دانش‌آموزانی که در یادداشت برداری و گوش دادن در کلاس مشکل دارند (به دلیل نیاز به تصحیح، کامل کردن یا نوشتن مجدد یادداشت‌ها)، جزوه‌ی آماده ارائه بدهند</a:t>
            </a:r>
            <a:endParaRPr lang="en-US" dirty="0">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2679051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70000" lnSpcReduction="20000"/>
          </a:bodyPr>
          <a:lstStyle/>
          <a:p>
            <a:pPr>
              <a:lnSpc>
                <a:spcPct val="107000"/>
              </a:lnSpc>
              <a:spcAft>
                <a:spcPts val="800"/>
              </a:spcAft>
            </a:pPr>
            <a:r>
              <a:rPr lang="fa-IR" b="1" dirty="0">
                <a:latin typeface="Calibri" panose="020F0502020204030204" pitchFamily="34" charset="0"/>
                <a:ea typeface="Calibri" panose="020F0502020204030204" pitchFamily="34" charset="0"/>
                <a:cs typeface="Arial" panose="020B0604020202020204" pitchFamily="34" charset="0"/>
              </a:rPr>
              <a:t>پیدا کردن مکان مناسب برای نشستن کودک در کلاس</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اگر معلم از حضور دانش‌آموزی در کلاس خود مطلع شد که دارای علائم مربوط به اختلال وسواس فکری-عملی است، می‌تواند با تغییر مکان نشستن دانش‌آموز، به تمرکز او در کلاس درس کمک کند. اگر کودکی وسواس فکری مربوط به آلودگی دارد، طبیعی است که نباید در ردیفی قرار بگیرد که نزدیک به سطل آشغال کلاس است. اگر تمرکز کردن در کلاس برای دانش‌آموزی سخت است، پس شاید مناسب باشد که در ردیف میانی کلاس قرار بگیرد، تا از پنجره یا در که باعث حواس‌پرتی او می‌شوند، دور باشد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b="1" dirty="0">
                <a:latin typeface="Calibri" panose="020F0502020204030204" pitchFamily="34" charset="0"/>
                <a:ea typeface="Calibri" panose="020F0502020204030204" pitchFamily="34" charset="0"/>
                <a:cs typeface="Arial" panose="020B0604020202020204" pitchFamily="34" charset="0"/>
              </a:rPr>
              <a:t>عفو کردن کودک از انجام کارهای کلاسی</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درست است که مشارکت دادن کودکان در امور کلاسی مثل روخوانی می‌تواند مهارت‌های آن‌ها را بهبود ببخشد و به اجتماعی شدن آن‌ها کمک بکند، اما دانش‌آموزی که از اختلالی مثل وسواس فکری-عملی یا اضطراب و پریشانی رنج می‌برد، در آن لحظه بیشتر از آنکه سود ببرد، رنج می‌کشد. در این رابطه </a:t>
            </a:r>
            <a:r>
              <a:rPr lang="fa-IR"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2"/>
              </a:rPr>
              <a:t>شناسایی نقاط قوت و مقابله با نقاط ضعف دانش‌ آموزان</a:t>
            </a:r>
            <a:r>
              <a:rPr lang="en-US" dirty="0">
                <a:latin typeface="Calibri" panose="020F0502020204030204" pitchFamily="34" charset="0"/>
                <a:ea typeface="Calibri" panose="020F0502020204030204" pitchFamily="34" charset="0"/>
                <a:cs typeface="Arial" panose="020B0604020202020204" pitchFamily="34" charset="0"/>
              </a:rPr>
              <a:t> </a:t>
            </a:r>
            <a:r>
              <a:rPr lang="fa-IR" dirty="0">
                <a:latin typeface="Calibri" panose="020F0502020204030204" pitchFamily="34" charset="0"/>
                <a:ea typeface="Calibri" panose="020F0502020204030204" pitchFamily="34" charset="0"/>
                <a:cs typeface="Arial" panose="020B0604020202020204" pitchFamily="34" charset="0"/>
              </a:rPr>
              <a:t>اهمیت زیادی دارد</a:t>
            </a:r>
            <a:r>
              <a:rPr lang="en-US" dirty="0">
                <a:latin typeface="Calibri" panose="020F0502020204030204" pitchFamily="34" charset="0"/>
                <a:ea typeface="Calibri" panose="020F0502020204030204" pitchFamily="34" charset="0"/>
                <a:cs typeface="Arial" panose="020B0604020202020204" pitchFamily="34" charset="0"/>
              </a:rPr>
              <a:t>.</a:t>
            </a:r>
          </a:p>
          <a:p>
            <a:endParaRPr lang="fa-IR" dirty="0"/>
          </a:p>
        </p:txBody>
      </p:sp>
    </p:spTree>
    <p:extLst>
      <p:ext uri="{BB962C8B-B14F-4D97-AF65-F5344CB8AC3E}">
        <p14:creationId xmlns:p14="http://schemas.microsoft.com/office/powerpoint/2010/main" val="3377617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nSpc>
                <a:spcPct val="107000"/>
              </a:lnSpc>
              <a:spcAft>
                <a:spcPts val="800"/>
              </a:spcAft>
            </a:pPr>
            <a:r>
              <a:rPr lang="fa-IR" b="1" dirty="0">
                <a:latin typeface="Calibri" panose="020F0502020204030204" pitchFamily="34" charset="0"/>
                <a:ea typeface="Calibri" panose="020F0502020204030204" pitchFamily="34" charset="0"/>
                <a:cs typeface="Arial" panose="020B0604020202020204" pitchFamily="34" charset="0"/>
              </a:rPr>
              <a:t>در جریان گذاشتن والدین</a:t>
            </a:r>
            <a:endParaRPr lang="en-US" dirty="0">
              <a:latin typeface="Calibri" panose="020F0502020204030204" pitchFamily="34" charset="0"/>
              <a:ea typeface="Calibri" panose="020F0502020204030204" pitchFamily="34" charset="0"/>
              <a:cs typeface="Arial" panose="020B0604020202020204" pitchFamily="34" charset="0"/>
            </a:endParaRPr>
          </a:p>
          <a:p>
            <a:r>
              <a:rPr lang="fa-IR" dirty="0">
                <a:latin typeface="Calibri" panose="020F0502020204030204" pitchFamily="34" charset="0"/>
                <a:ea typeface="Calibri" panose="020F0502020204030204" pitchFamily="34" charset="0"/>
                <a:cs typeface="Arial" panose="020B0604020202020204" pitchFamily="34" charset="0"/>
              </a:rPr>
              <a:t>همانطور که والدین باید با معلم‌ها و کادر آموزشی مدرسه‌ی فرزند خود در ارتباط باشند و در صورت بروز هر اختلال یا مشکلی برای کودک، آن‌ها را در جریان بگذارند تا از آسیب دیدن کودک جلوگیری کنند، معلمان نیز این وظیفه را دارند تا اتفاقاتی که در فضای مدرسه برای کودک رخ می‌دهد را به والدین گزارش دهند. امکان دارد که کودک به یک دلیل فیزیکی مثل کوچک جثه‌تر بودن نسبت به دیگران، توسط دیگر کودکان مورد تمسخر و یا اذیت قرار بگیرد و علائم او در صورت داشتن اختلالی مثل اختلال وسواس فکری-عملی حادتر شود. در این شرایط نیاز است که معلم والدین را در جریان این مسئله قرار دهد</a:t>
            </a:r>
            <a:endParaRPr lang="fa-IR" dirty="0"/>
          </a:p>
        </p:txBody>
      </p:sp>
    </p:spTree>
    <p:extLst>
      <p:ext uri="{BB962C8B-B14F-4D97-AF65-F5344CB8AC3E}">
        <p14:creationId xmlns:p14="http://schemas.microsoft.com/office/powerpoint/2010/main" val="3083054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latin typeface="Calibri" panose="020F0502020204030204" pitchFamily="34" charset="0"/>
                <a:ea typeface="Calibri" panose="020F0502020204030204" pitchFamily="34" charset="0"/>
              </a:rPr>
              <a:t>وسواس‌های فکری اختلال اوسی‌دی در دانش‌آموزان</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p:txBody>
          <a:bodyPr>
            <a:normAutofit/>
          </a:bodyPr>
          <a:lstStyle/>
          <a:p>
            <a:pPr>
              <a:lnSpc>
                <a:spcPct val="107000"/>
              </a:lnSpc>
              <a:spcAft>
                <a:spcPts val="800"/>
              </a:spcAft>
            </a:pPr>
            <a:r>
              <a:rPr lang="fa-IR" dirty="0" smtClean="0">
                <a:latin typeface="Calibri" panose="020F0502020204030204" pitchFamily="34" charset="0"/>
                <a:ea typeface="Calibri" panose="020F0502020204030204" pitchFamily="34" charset="0"/>
                <a:cs typeface="Arial" panose="020B0604020202020204" pitchFamily="34" charset="0"/>
              </a:rPr>
              <a:t>وسواس‌های </a:t>
            </a:r>
            <a:r>
              <a:rPr lang="fa-IR" dirty="0">
                <a:latin typeface="Calibri" panose="020F0502020204030204" pitchFamily="34" charset="0"/>
                <a:ea typeface="Calibri" panose="020F0502020204030204" pitchFamily="34" charset="0"/>
                <a:cs typeface="Arial" panose="020B0604020202020204" pitchFamily="34" charset="0"/>
              </a:rPr>
              <a:t>فکری او.سی‌.دی در مورد دانش‌آموزان می‌توانند شامل چنین مواردی باشند: نگرانی‌ها یا ترس‌ها (در مورد میکروب‌ها، بیماری، یا صدمه دیدن)، نگرانی در مورد نحوه‌ی قرار گرفتن اشیاء (یکنواخت، متقارن، به ترتیب) و شک‌ها و نگرانی‌های مکرر (اینکه کاملاً مطمئن، بی‌غلط، کامل، یا خاطر جمع </a:t>
            </a:r>
            <a:r>
              <a:rPr lang="fa-IR" dirty="0" smtClean="0">
                <a:latin typeface="Calibri" panose="020F0502020204030204" pitchFamily="34" charset="0"/>
                <a:ea typeface="Calibri" panose="020F0502020204030204" pitchFamily="34" charset="0"/>
                <a:cs typeface="Arial" panose="020B0604020202020204" pitchFamily="34" charset="0"/>
              </a:rPr>
              <a:t>باشند)</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این اختلال می‌تواند باعث شود که افکار و نگرانی‌های ناراحت کننده بارها و بارها به ذهن خطور کنند. این امر می‌تواند تمرکز دانش‌آموزان روی تکالیف مدرسه یا توجه در کلاس را بسیار دشوار کند</a:t>
            </a:r>
            <a:r>
              <a:rPr lang="en-US" dirty="0">
                <a:latin typeface="Calibri" panose="020F0502020204030204" pitchFamily="34" charset="0"/>
                <a:ea typeface="Calibri" panose="020F0502020204030204" pitchFamily="34" charset="0"/>
                <a:cs typeface="Arial" panose="020B0604020202020204" pitchFamily="34" charset="0"/>
              </a:rPr>
              <a:t>.</a:t>
            </a:r>
          </a:p>
          <a:p>
            <a:endParaRPr lang="fa-IR" dirty="0"/>
          </a:p>
        </p:txBody>
      </p:sp>
    </p:spTree>
    <p:extLst>
      <p:ext uri="{BB962C8B-B14F-4D97-AF65-F5344CB8AC3E}">
        <p14:creationId xmlns:p14="http://schemas.microsoft.com/office/powerpoint/2010/main" val="1972533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درمان شناختي رفتاري</a:t>
            </a:r>
            <a:endParaRPr lang="fa-IR" dirty="0"/>
          </a:p>
        </p:txBody>
      </p:sp>
      <p:sp>
        <p:nvSpPr>
          <p:cNvPr id="3" name="Content Placeholder 2"/>
          <p:cNvSpPr>
            <a:spLocks noGrp="1"/>
          </p:cNvSpPr>
          <p:nvPr>
            <p:ph idx="1"/>
          </p:nvPr>
        </p:nvSpPr>
        <p:spPr/>
        <p:txBody>
          <a:bodyPr/>
          <a:lstStyle/>
          <a:p>
            <a:r>
              <a:rPr lang="fa-IR" dirty="0">
                <a:solidFill>
                  <a:srgbClr val="404040"/>
                </a:solidFill>
                <a:latin typeface="lomin"/>
              </a:rPr>
              <a:t>یکی از روش های حیاتی درمان شناختی رفتاری وسواس کودکان</a:t>
            </a:r>
            <a:r>
              <a:rPr lang="fa-IR" b="1" dirty="0">
                <a:solidFill>
                  <a:srgbClr val="404040"/>
                </a:solidFill>
                <a:latin typeface="lomin"/>
              </a:rPr>
              <a:t>«مواجهه‌سازی به همراه پیشگیری از پاسخ است».</a:t>
            </a:r>
            <a:r>
              <a:rPr lang="fa-IR" dirty="0">
                <a:solidFill>
                  <a:srgbClr val="404040"/>
                </a:solidFill>
                <a:latin typeface="lomin"/>
              </a:rPr>
              <a:t> اگر در آب سرد شیرجه بزنید و در آن بمانید بدن شما به سردی آب عادت می‌کند، اضطراب هم همین‌طور است. درمان وسواس با توجه به سلسله مراتب و با ساختار مشخصی مسیری را با سرعت متناسب با کودک پیش می‌رود. کودک با عامل ترس‌های خودش رو‌به‌رو می شود و به او اجازه‌ی انجام اجبارها داده نمی‌شود. پس از مدتی، کودک دیگر نیاز به انجام روال‌های تکراری را در خود احساس نمی کند.</a:t>
            </a:r>
            <a:endParaRPr lang="fa-IR" dirty="0"/>
          </a:p>
        </p:txBody>
      </p:sp>
    </p:spTree>
    <p:extLst>
      <p:ext uri="{BB962C8B-B14F-4D97-AF65-F5344CB8AC3E}">
        <p14:creationId xmlns:p14="http://schemas.microsoft.com/office/powerpoint/2010/main" val="2093941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مداخله رفتاري</a:t>
            </a:r>
            <a:endParaRPr lang="fa-IR" dirty="0"/>
          </a:p>
        </p:txBody>
      </p:sp>
      <p:sp>
        <p:nvSpPr>
          <p:cNvPr id="3" name="Content Placeholder 2"/>
          <p:cNvSpPr>
            <a:spLocks noGrp="1"/>
          </p:cNvSpPr>
          <p:nvPr>
            <p:ph idx="1"/>
          </p:nvPr>
        </p:nvSpPr>
        <p:spPr/>
        <p:txBody>
          <a:bodyPr/>
          <a:lstStyle/>
          <a:p>
            <a:r>
              <a:rPr lang="fa-IR" dirty="0">
                <a:solidFill>
                  <a:srgbClr val="404040"/>
                </a:solidFill>
                <a:latin typeface="lomin"/>
              </a:rPr>
              <a:t>درمان </a:t>
            </a:r>
            <a:r>
              <a:rPr lang="fa-IR" dirty="0" smtClean="0">
                <a:solidFill>
                  <a:srgbClr val="404040"/>
                </a:solidFill>
                <a:latin typeface="lomin"/>
              </a:rPr>
              <a:t>شناختی-رفتاری</a:t>
            </a:r>
          </a:p>
          <a:p>
            <a:r>
              <a:rPr lang="fa-IR" dirty="0" smtClean="0">
                <a:solidFill>
                  <a:srgbClr val="404040"/>
                </a:solidFill>
                <a:latin typeface="lomin"/>
              </a:rPr>
              <a:t>كيس: </a:t>
            </a:r>
            <a:r>
              <a:rPr lang="fa-IR" dirty="0">
                <a:solidFill>
                  <a:srgbClr val="404040"/>
                </a:solidFill>
                <a:latin typeface="lomin"/>
              </a:rPr>
              <a:t>برای محمد پسر مبتلا به اختلال وسواسی اجباری که فکر می‌کرد خواهر و برادرش آلوده می باشند، مفید واقع </a:t>
            </a:r>
            <a:r>
              <a:rPr lang="fa-IR" dirty="0" smtClean="0">
                <a:solidFill>
                  <a:srgbClr val="404040"/>
                </a:solidFill>
                <a:latin typeface="lomin"/>
              </a:rPr>
              <a:t>مي شود</a:t>
            </a:r>
            <a:r>
              <a:rPr lang="fa-IR" dirty="0">
                <a:solidFill>
                  <a:srgbClr val="404040"/>
                </a:solidFill>
                <a:latin typeface="lomin"/>
              </a:rPr>
              <a:t>. در عرض سه هفته، او آن ها را بغل می‌کرد و با آن ها غذا می‌خورد. در کمتر از دو ماه از شروع درمان، به صورت تمام‌وقت به مدرسه می‌رفت. این بیماری بهبودی کاملی ندارد، اما درمان‌هایی که وجود دارد کارآمد هستند</a:t>
            </a:r>
            <a:r>
              <a:rPr lang="fa-IR" dirty="0" smtClean="0">
                <a:solidFill>
                  <a:srgbClr val="404040"/>
                </a:solidFill>
                <a:latin typeface="lomin"/>
              </a:rPr>
              <a:t>.</a:t>
            </a:r>
          </a:p>
          <a:p>
            <a:r>
              <a:rPr lang="fa-IR" dirty="0">
                <a:solidFill>
                  <a:srgbClr val="404040"/>
                </a:solidFill>
                <a:latin typeface="lomin"/>
              </a:rPr>
              <a:t>در تمام این مرحله ها، کمک‌های پدر و مادر و اعضای خانواده از اهمیت بسیار زیادی برخوردار است.</a:t>
            </a:r>
            <a:endParaRPr lang="fa-IR" dirty="0"/>
          </a:p>
        </p:txBody>
      </p:sp>
    </p:spTree>
    <p:extLst>
      <p:ext uri="{BB962C8B-B14F-4D97-AF65-F5344CB8AC3E}">
        <p14:creationId xmlns:p14="http://schemas.microsoft.com/office/powerpoint/2010/main" val="87845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dirty="0" smtClean="0">
                <a:solidFill>
                  <a:srgbClr val="404040"/>
                </a:solidFill>
                <a:latin typeface="lomin"/>
              </a:rPr>
              <a:t>به </a:t>
            </a:r>
            <a:r>
              <a:rPr lang="fa-IR" dirty="0">
                <a:solidFill>
                  <a:srgbClr val="404040"/>
                </a:solidFill>
                <a:latin typeface="lomin"/>
              </a:rPr>
              <a:t>عنوان نمونه از کودکی که از میکروب‌ها می‌ترسد، درخواست می‌شود به دستگیره‌ی درب را لمس کند، بدون این که اجازه داشته باشد دستان خود را بعد از آن بشوید. هرچه به تعداد بیشتری این کار انجام بشود، کودک ترس و اضطراب کمتر و درنتیجه اجبار کمتری به شستن دستش احساس خواهد کرد.</a:t>
            </a:r>
          </a:p>
          <a:p>
            <a:pPr algn="just"/>
            <a:r>
              <a:rPr lang="fa-IR" dirty="0">
                <a:solidFill>
                  <a:srgbClr val="404040"/>
                </a:solidFill>
                <a:latin typeface="lomin"/>
              </a:rPr>
              <a:t>در طی ۵ تا ۷ جلسه از درمان این توانایی را داریم شاهد پیشرفت‌هایی در بهبود وسواس کودک باشیم. بعد از ۱۲ تا ۱۵ جلسه درمان تا ۸۰ درصد بهبودی را شاهد خواهیم بود. </a:t>
            </a:r>
          </a:p>
          <a:p>
            <a:endParaRPr lang="fa-IR" dirty="0"/>
          </a:p>
        </p:txBody>
      </p:sp>
    </p:spTree>
    <p:extLst>
      <p:ext uri="{BB962C8B-B14F-4D97-AF65-F5344CB8AC3E}">
        <p14:creationId xmlns:p14="http://schemas.microsoft.com/office/powerpoint/2010/main" val="207608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چك ليست نشانه هاي وسواس</a:t>
            </a:r>
            <a:endParaRPr lang="fa-IR" dirty="0"/>
          </a:p>
        </p:txBody>
      </p:sp>
      <p:sp>
        <p:nvSpPr>
          <p:cNvPr id="3" name="Content Placeholder 2"/>
          <p:cNvSpPr>
            <a:spLocks noGrp="1"/>
          </p:cNvSpPr>
          <p:nvPr>
            <p:ph idx="1"/>
          </p:nvPr>
        </p:nvSpPr>
        <p:spPr/>
        <p:txBody>
          <a:bodyPr>
            <a:normAutofit lnSpcReduction="10000"/>
          </a:bodyPr>
          <a:lstStyle/>
          <a:p>
            <a:r>
              <a:rPr lang="fa-IR" dirty="0">
                <a:solidFill>
                  <a:srgbClr val="1F1F1F"/>
                </a:solidFill>
                <a:latin typeface="ttgm"/>
              </a:rPr>
              <a:t> </a:t>
            </a:r>
            <a:r>
              <a:rPr lang="fa-IR" dirty="0"/>
              <a:t/>
            </a:r>
            <a:br>
              <a:rPr lang="fa-IR" dirty="0"/>
            </a:br>
            <a:r>
              <a:rPr lang="fa-IR" dirty="0">
                <a:solidFill>
                  <a:srgbClr val="1F1F1F"/>
                </a:solidFill>
                <a:latin typeface="ttgm"/>
              </a:rPr>
              <a:t>آیا آنها وقت زیادی برای انجام کار عادی صرف می کنند: مثل شستن دست یا لباس پوشیدن؟</a:t>
            </a:r>
            <a:r>
              <a:rPr lang="fa-IR" dirty="0"/>
              <a:t/>
            </a:r>
            <a:br>
              <a:rPr lang="fa-IR" dirty="0"/>
            </a:br>
            <a:r>
              <a:rPr lang="fa-IR" dirty="0">
                <a:solidFill>
                  <a:srgbClr val="1F1F1F"/>
                </a:solidFill>
                <a:latin typeface="ttgm"/>
              </a:rPr>
              <a:t>آیا آنها وقت زیادی برای انجام تکلیف مدرسه صرف می کنند؟</a:t>
            </a:r>
            <a:r>
              <a:rPr lang="fa-IR" dirty="0"/>
              <a:t/>
            </a:r>
            <a:br>
              <a:rPr lang="fa-IR" dirty="0"/>
            </a:br>
            <a:r>
              <a:rPr lang="fa-IR" dirty="0">
                <a:solidFill>
                  <a:srgbClr val="1F1F1F"/>
                </a:solidFill>
                <a:latin typeface="ttgm"/>
              </a:rPr>
              <a:t>آیا آنها وقت زیادی برای شروع یک کار صرف می کنند؟</a:t>
            </a:r>
            <a:r>
              <a:rPr lang="fa-IR" dirty="0"/>
              <a:t/>
            </a:r>
            <a:br>
              <a:rPr lang="fa-IR" dirty="0"/>
            </a:br>
            <a:r>
              <a:rPr lang="fa-IR" dirty="0">
                <a:solidFill>
                  <a:srgbClr val="1F1F1F"/>
                </a:solidFill>
                <a:latin typeface="ttgm"/>
              </a:rPr>
              <a:t>آیا آنها کار خود را چند بار چک و بررسی می کنند؟</a:t>
            </a:r>
            <a:r>
              <a:rPr lang="fa-IR" dirty="0"/>
              <a:t/>
            </a:r>
            <a:br>
              <a:rPr lang="fa-IR" dirty="0"/>
            </a:br>
            <a:r>
              <a:rPr lang="fa-IR" dirty="0">
                <a:solidFill>
                  <a:srgbClr val="1F1F1F"/>
                </a:solidFill>
                <a:latin typeface="ttgm"/>
              </a:rPr>
              <a:t>آیا نگران مرتب کردن و گذاشتن اشیا سر جای خود هستند؟</a:t>
            </a:r>
            <a:r>
              <a:rPr lang="fa-IR" dirty="0"/>
              <a:t/>
            </a:r>
            <a:br>
              <a:rPr lang="fa-IR" dirty="0"/>
            </a:br>
            <a:r>
              <a:rPr lang="fa-IR" dirty="0">
                <a:solidFill>
                  <a:srgbClr val="1F1F1F"/>
                </a:solidFill>
                <a:latin typeface="ttgm"/>
              </a:rPr>
              <a:t>آیا آنها رفتار خاصی را خیلی تکرار می کنند مثل لمس کردن کلید برق یا دسته در؟</a:t>
            </a:r>
            <a:r>
              <a:rPr lang="fa-IR" dirty="0"/>
              <a:t/>
            </a:r>
            <a:br>
              <a:rPr lang="fa-IR" dirty="0"/>
            </a:br>
            <a:r>
              <a:rPr lang="fa-IR" dirty="0">
                <a:solidFill>
                  <a:srgbClr val="1F1F1F"/>
                </a:solidFill>
                <a:latin typeface="ttgm"/>
              </a:rPr>
              <a:t>آیا آنها بیش از حد به اعداد و کلمات توجه نشان می دهند؟</a:t>
            </a:r>
            <a:r>
              <a:rPr lang="fa-IR" dirty="0"/>
              <a:t/>
            </a:r>
            <a:br>
              <a:rPr lang="fa-IR" dirty="0"/>
            </a:br>
            <a:r>
              <a:rPr lang="fa-IR" dirty="0">
                <a:solidFill>
                  <a:srgbClr val="1F1F1F"/>
                </a:solidFill>
                <a:latin typeface="ttgm"/>
              </a:rPr>
              <a:t>آیا به نظم و تقارن خیلی اهمیت می دهند؟</a:t>
            </a:r>
            <a:endParaRPr lang="fa-IR" dirty="0"/>
          </a:p>
        </p:txBody>
      </p:sp>
    </p:spTree>
    <p:extLst>
      <p:ext uri="{BB962C8B-B14F-4D97-AF65-F5344CB8AC3E}">
        <p14:creationId xmlns:p14="http://schemas.microsoft.com/office/powerpoint/2010/main" val="1838129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ctr"/>
            <a:r>
              <a:rPr lang="fa-IR" sz="7200" dirty="0" smtClean="0"/>
              <a:t>پايان</a:t>
            </a:r>
            <a:endParaRPr lang="fa-IR" sz="7200" dirty="0"/>
          </a:p>
        </p:txBody>
      </p:sp>
    </p:spTree>
    <p:extLst>
      <p:ext uri="{BB962C8B-B14F-4D97-AF65-F5344CB8AC3E}">
        <p14:creationId xmlns:p14="http://schemas.microsoft.com/office/powerpoint/2010/main" val="3189206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latin typeface="Calibri" panose="020F0502020204030204" pitchFamily="34" charset="0"/>
                <a:ea typeface="Calibri" panose="020F0502020204030204" pitchFamily="34" charset="0"/>
              </a:rPr>
              <a:t>وسواس‌های عملی اختلال اوسی‌دی در دانش‌آموزان</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p:txBody>
          <a:bodyPr/>
          <a:lstStyle/>
          <a:p>
            <a:pPr>
              <a:lnSpc>
                <a:spcPct val="107000"/>
              </a:lnSpc>
              <a:spcAft>
                <a:spcPts val="800"/>
              </a:spcAft>
            </a:pPr>
            <a:r>
              <a:rPr lang="fa-IR" dirty="0" smtClean="0">
                <a:latin typeface="Calibri" panose="020F0502020204030204" pitchFamily="34" charset="0"/>
                <a:ea typeface="Calibri" panose="020F0502020204030204" pitchFamily="34" charset="0"/>
                <a:cs typeface="Arial" panose="020B0604020202020204" pitchFamily="34" charset="0"/>
              </a:rPr>
              <a:t>وسواس‌های </a:t>
            </a:r>
            <a:r>
              <a:rPr lang="fa-IR" dirty="0">
                <a:latin typeface="Calibri" panose="020F0502020204030204" pitchFamily="34" charset="0"/>
                <a:ea typeface="Calibri" panose="020F0502020204030204" pitchFamily="34" charset="0"/>
                <a:cs typeface="Arial" panose="020B0604020202020204" pitchFamily="34" charset="0"/>
              </a:rPr>
              <a:t>عملی (که رفتارهای تشریفاتی نیز نامیده می‌شوند) اقداماتی هستند که دانش‌آموز مبتلا به او.سی‌.دی ممکن است برای رهایی از نگرانی‌ها و تردیدها و اضطراب ناشی از آن‌ها، انجام دهد</a:t>
            </a:r>
            <a:r>
              <a:rPr lang="en-US" dirty="0">
                <a:latin typeface="Calibri" panose="020F0502020204030204" pitchFamily="34" charset="0"/>
                <a:ea typeface="Calibri" panose="020F0502020204030204" pitchFamily="34" charset="0"/>
                <a:cs typeface="Arial" panose="020B0604020202020204" pitchFamily="34" charset="0"/>
              </a:rPr>
              <a:t>.</a:t>
            </a:r>
          </a:p>
          <a:p>
            <a:endParaRPr lang="fa-IR" dirty="0"/>
          </a:p>
        </p:txBody>
      </p:sp>
    </p:spTree>
    <p:extLst>
      <p:ext uri="{BB962C8B-B14F-4D97-AF65-F5344CB8AC3E}">
        <p14:creationId xmlns:p14="http://schemas.microsoft.com/office/powerpoint/2010/main" val="894958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solidFill>
                  <a:srgbClr val="0000FF"/>
                </a:solidFill>
                <a:latin typeface="Shabnam"/>
              </a:rPr>
              <a:t>وسواس‌ها: آنها چه هستند؟</a:t>
            </a:r>
            <a:r>
              <a:rPr lang="fa-IR" b="1" dirty="0">
                <a:solidFill>
                  <a:srgbClr val="2C2F34"/>
                </a:solidFill>
                <a:latin typeface="Shabnam"/>
              </a:rPr>
              <a:t/>
            </a:r>
            <a:br>
              <a:rPr lang="fa-IR" b="1" dirty="0">
                <a:solidFill>
                  <a:srgbClr val="2C2F34"/>
                </a:solidFill>
                <a:latin typeface="Shabnam"/>
              </a:rPr>
            </a:br>
            <a:endParaRPr lang="fa-IR" dirty="0"/>
          </a:p>
        </p:txBody>
      </p:sp>
      <p:sp>
        <p:nvSpPr>
          <p:cNvPr id="3" name="Content Placeholder 2"/>
          <p:cNvSpPr>
            <a:spLocks noGrp="1"/>
          </p:cNvSpPr>
          <p:nvPr>
            <p:ph idx="1"/>
          </p:nvPr>
        </p:nvSpPr>
        <p:spPr/>
        <p:txBody>
          <a:bodyPr>
            <a:normAutofit fontScale="70000" lnSpcReduction="20000"/>
          </a:bodyPr>
          <a:lstStyle/>
          <a:p>
            <a:pPr algn="just"/>
            <a:r>
              <a:rPr lang="fa-IR" dirty="0" smtClean="0">
                <a:solidFill>
                  <a:srgbClr val="2C2F34"/>
                </a:solidFill>
                <a:latin typeface="IRANSansWeb"/>
              </a:rPr>
              <a:t>وسواس</a:t>
            </a:r>
            <a:r>
              <a:rPr lang="fa-IR" dirty="0">
                <a:solidFill>
                  <a:srgbClr val="2C2F34"/>
                </a:solidFill>
                <a:latin typeface="IRANSansWeb"/>
              </a:rPr>
              <a:t>، همانطور که به </a:t>
            </a:r>
            <a:r>
              <a:rPr lang="en-US" dirty="0">
                <a:solidFill>
                  <a:srgbClr val="2C2F34"/>
                </a:solidFill>
                <a:latin typeface="IRANSansWeb"/>
              </a:rPr>
              <a:t>OCD </a:t>
            </a:r>
            <a:r>
              <a:rPr lang="fa-IR" dirty="0">
                <a:solidFill>
                  <a:srgbClr val="2C2F34"/>
                </a:solidFill>
                <a:latin typeface="IRANSansWeb"/>
              </a:rPr>
              <a:t>مربوط می‌شود، ترس‌هایی است که کودکان، </a:t>
            </a:r>
            <a:r>
              <a:rPr lang="fa-IR" dirty="0" smtClean="0">
                <a:solidFill>
                  <a:srgbClr val="2C2F34"/>
                </a:solidFill>
                <a:latin typeface="IRANSansWeb"/>
              </a:rPr>
              <a:t>سایر </a:t>
            </a:r>
            <a:r>
              <a:rPr lang="fa-IR" dirty="0">
                <a:solidFill>
                  <a:srgbClr val="2C2F34"/>
                </a:solidFill>
                <a:latin typeface="IRANSansWeb"/>
              </a:rPr>
              <a:t>افراد نمی‌توانند به آن فکر نکنند. افراد مبتلا به </a:t>
            </a:r>
            <a:r>
              <a:rPr lang="en-US" dirty="0">
                <a:solidFill>
                  <a:srgbClr val="2C2F34"/>
                </a:solidFill>
                <a:latin typeface="IRANSansWeb"/>
              </a:rPr>
              <a:t>OCD </a:t>
            </a:r>
            <a:r>
              <a:rPr lang="fa-IR" dirty="0">
                <a:solidFill>
                  <a:srgbClr val="2C2F34"/>
                </a:solidFill>
                <a:latin typeface="IRANSansWeb"/>
              </a:rPr>
              <a:t>معمولاً آگاه هستند که یک چیزی درست کار نمی‌کند و اغلب می‌دانند که افکار آنها طبیعی نیستند.</a:t>
            </a:r>
          </a:p>
          <a:p>
            <a:pPr algn="just"/>
            <a:r>
              <a:rPr lang="fa-IR" dirty="0">
                <a:solidFill>
                  <a:srgbClr val="2C2F34"/>
                </a:solidFill>
                <a:latin typeface="IRANSansWeb"/>
              </a:rPr>
              <a:t>این افکار می‌توانند آنها را مضطرب کنند و با وجود تمام تلاش‌هایشان، به نظر نمی‌رسد که در فکر نکردن به آنها، موفق باشند.</a:t>
            </a:r>
          </a:p>
          <a:p>
            <a:pPr algn="just"/>
            <a:r>
              <a:rPr lang="fa-IR" dirty="0">
                <a:solidFill>
                  <a:srgbClr val="2C2F34"/>
                </a:solidFill>
                <a:latin typeface="IRANSansWeb"/>
              </a:rPr>
              <a:t>برخی از رایج‌ترین نمونه‌های وسواس عبارتند از:</a:t>
            </a:r>
          </a:p>
          <a:p>
            <a:pPr algn="just">
              <a:buFont typeface="Arial" panose="020B0604020202020204" pitchFamily="34" charset="0"/>
              <a:buChar char="•"/>
            </a:pPr>
            <a:r>
              <a:rPr lang="fa-IR" dirty="0">
                <a:solidFill>
                  <a:srgbClr val="2C2F34"/>
                </a:solidFill>
                <a:latin typeface="IRANSansWeb"/>
              </a:rPr>
              <a:t>ترس از اینکه می‌میرند یا مریض می‌شوند، صرف‌نظر از کاری که انجام می‌دهند.</a:t>
            </a:r>
          </a:p>
          <a:p>
            <a:pPr algn="just">
              <a:buFont typeface="Arial" panose="020B0604020202020204" pitchFamily="34" charset="0"/>
              <a:buChar char="•"/>
            </a:pPr>
            <a:r>
              <a:rPr lang="fa-IR" dirty="0">
                <a:solidFill>
                  <a:srgbClr val="2C2F34"/>
                </a:solidFill>
                <a:latin typeface="IRANSansWeb"/>
              </a:rPr>
              <a:t>نگرانی از این که یکی از عزیزانشان در نهایت بیمار شود و بمیرد.</a:t>
            </a:r>
          </a:p>
          <a:p>
            <a:pPr algn="just">
              <a:buFont typeface="Arial" panose="020B0604020202020204" pitchFamily="34" charset="0"/>
              <a:buChar char="•"/>
            </a:pPr>
            <a:r>
              <a:rPr lang="fa-IR" dirty="0">
                <a:solidFill>
                  <a:srgbClr val="2C2F34"/>
                </a:solidFill>
                <a:latin typeface="IRANSansWeb"/>
              </a:rPr>
              <a:t>نگران در مورد این که از قانون سرپیچی کرده‌اند و مستحق مجازات شدید برای آن هستند.</a:t>
            </a:r>
          </a:p>
          <a:p>
            <a:pPr algn="just">
              <a:buFont typeface="Arial" panose="020B0604020202020204" pitchFamily="34" charset="0"/>
              <a:buChar char="•"/>
            </a:pPr>
            <a:r>
              <a:rPr lang="fa-IR" dirty="0">
                <a:solidFill>
                  <a:srgbClr val="2C2F34"/>
                </a:solidFill>
                <a:latin typeface="IRANSansWeb"/>
              </a:rPr>
              <a:t>ترس از لمس وسایل به دلیل کثیف بودن آنها.</a:t>
            </a:r>
          </a:p>
          <a:p>
            <a:pPr algn="just">
              <a:buFont typeface="Arial" panose="020B0604020202020204" pitchFamily="34" charset="0"/>
              <a:buChar char="•"/>
            </a:pPr>
            <a:r>
              <a:rPr lang="fa-IR" dirty="0">
                <a:solidFill>
                  <a:srgbClr val="2C2F34"/>
                </a:solidFill>
                <a:latin typeface="IRANSansWeb"/>
              </a:rPr>
              <a:t>وسواس در مورد اطمینان از قرار گرفتن هر شی به شیوه‌ای منظم.</a:t>
            </a:r>
          </a:p>
          <a:p>
            <a:pPr algn="just">
              <a:buFont typeface="Arial" panose="020B0604020202020204" pitchFamily="34" charset="0"/>
              <a:buChar char="•"/>
            </a:pPr>
            <a:r>
              <a:rPr lang="fa-IR" dirty="0">
                <a:solidFill>
                  <a:srgbClr val="2C2F34"/>
                </a:solidFill>
                <a:latin typeface="IRANSansWeb"/>
              </a:rPr>
              <a:t>نگرانی بابت این که اگر کاری با نظم خاصی انجام نشود، منجر به نتیجه بدی می‌شود.</a:t>
            </a:r>
          </a:p>
          <a:p>
            <a:endParaRPr lang="fa-IR" dirty="0"/>
          </a:p>
        </p:txBody>
      </p:sp>
    </p:spTree>
    <p:extLst>
      <p:ext uri="{BB962C8B-B14F-4D97-AF65-F5344CB8AC3E}">
        <p14:creationId xmlns:p14="http://schemas.microsoft.com/office/powerpoint/2010/main" val="1033955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000" b="1" dirty="0" smtClean="0">
                <a:solidFill>
                  <a:srgbClr val="0000FF"/>
                </a:solidFill>
                <a:latin typeface="Shabnam"/>
              </a:rPr>
              <a:t>اجبار‌ها</a:t>
            </a:r>
            <a:r>
              <a:rPr lang="fa-IR" sz="4000" b="1" dirty="0">
                <a:solidFill>
                  <a:srgbClr val="0000FF"/>
                </a:solidFill>
                <a:latin typeface="Shabnam"/>
              </a:rPr>
              <a:t>: آنها چه هستند؟</a:t>
            </a:r>
            <a:endParaRPr lang="fa-IR" dirty="0"/>
          </a:p>
        </p:txBody>
      </p:sp>
      <p:sp>
        <p:nvSpPr>
          <p:cNvPr id="3" name="Content Placeholder 2"/>
          <p:cNvSpPr>
            <a:spLocks noGrp="1"/>
          </p:cNvSpPr>
          <p:nvPr>
            <p:ph idx="1"/>
          </p:nvPr>
        </p:nvSpPr>
        <p:spPr/>
        <p:txBody>
          <a:bodyPr>
            <a:normAutofit fontScale="70000" lnSpcReduction="20000"/>
          </a:bodyPr>
          <a:lstStyle/>
          <a:p>
            <a:pPr algn="just"/>
            <a:r>
              <a:rPr lang="fa-IR" dirty="0">
                <a:solidFill>
                  <a:srgbClr val="2C2F34"/>
                </a:solidFill>
                <a:latin typeface="IRANSansWeb"/>
              </a:rPr>
              <a:t>برخی از رایج‌ترین نمونه‌های اجبار در کودکان عبارتند از:</a:t>
            </a:r>
          </a:p>
          <a:p>
            <a:pPr algn="just">
              <a:buFont typeface="Arial" panose="020B0604020202020204" pitchFamily="34" charset="0"/>
              <a:buChar char="•"/>
            </a:pPr>
            <a:r>
              <a:rPr lang="fa-IR" dirty="0">
                <a:solidFill>
                  <a:srgbClr val="2C2F34"/>
                </a:solidFill>
                <a:latin typeface="IRANSansWeb"/>
              </a:rPr>
              <a:t>هر بار باید وسایل را به روش خاصی بشویند یا تمیز کنند.</a:t>
            </a:r>
          </a:p>
          <a:p>
            <a:pPr algn="just">
              <a:buFont typeface="Arial" panose="020B0604020202020204" pitchFamily="34" charset="0"/>
              <a:buChar char="•"/>
            </a:pPr>
            <a:r>
              <a:rPr lang="fa-IR" dirty="0">
                <a:solidFill>
                  <a:srgbClr val="2C2F34"/>
                </a:solidFill>
                <a:latin typeface="IRANSansWeb"/>
              </a:rPr>
              <a:t>عبارتی را بارها و بارها تکرار کنند تا احساس خوبی پیدا کنند.</a:t>
            </a:r>
          </a:p>
          <a:p>
            <a:pPr algn="just">
              <a:buFont typeface="Arial" panose="020B0604020202020204" pitchFamily="34" charset="0"/>
              <a:buChar char="•"/>
            </a:pPr>
            <a:r>
              <a:rPr lang="fa-IR" dirty="0">
                <a:solidFill>
                  <a:srgbClr val="2C2F34"/>
                </a:solidFill>
                <a:latin typeface="IRANSansWeb"/>
              </a:rPr>
              <a:t>باید تکالیفشان را چندین بار به روشی خاص، پاک‌نویسی یا بازخوانی کنند.</a:t>
            </a:r>
          </a:p>
          <a:p>
            <a:pPr algn="just">
              <a:buFont typeface="Arial" panose="020B0604020202020204" pitchFamily="34" charset="0"/>
              <a:buChar char="•"/>
            </a:pPr>
            <a:r>
              <a:rPr lang="fa-IR" dirty="0">
                <a:solidFill>
                  <a:srgbClr val="2C2F34"/>
                </a:solidFill>
                <a:latin typeface="IRANSansWeb"/>
              </a:rPr>
              <a:t>تکرار یک کلمه یا عبارت خاص بسیار بیشتر از آنچه که لازم است تا آن کلمه یا عبارت به درستی گفته شود.</a:t>
            </a:r>
          </a:p>
          <a:p>
            <a:pPr algn="just">
              <a:buFont typeface="Arial" panose="020B0604020202020204" pitchFamily="34" charset="0"/>
              <a:buChar char="•"/>
            </a:pPr>
            <a:r>
              <a:rPr lang="fa-IR" dirty="0">
                <a:solidFill>
                  <a:srgbClr val="2C2F34"/>
                </a:solidFill>
                <a:latin typeface="IRANSansWeb"/>
              </a:rPr>
              <a:t>تکالیف را چندین بار بررسی می‌کنند تا مطمئن شوند که به درستی انجام شده است.</a:t>
            </a:r>
          </a:p>
          <a:p>
            <a:pPr algn="just">
              <a:buFont typeface="Arial" panose="020B0604020202020204" pitchFamily="34" charset="0"/>
              <a:buChar char="•"/>
            </a:pPr>
            <a:r>
              <a:rPr lang="fa-IR" dirty="0">
                <a:solidFill>
                  <a:srgbClr val="2C2F34"/>
                </a:solidFill>
                <a:latin typeface="IRANSansWeb"/>
              </a:rPr>
              <a:t>چندین بار چراغ اتاقشان را بررسی می‌کنند تا قبل از خروج از خانه، از خاموش بودن آن مطمئن شوند.</a:t>
            </a:r>
          </a:p>
          <a:p>
            <a:pPr algn="just">
              <a:buFont typeface="Arial" panose="020B0604020202020204" pitchFamily="34" charset="0"/>
              <a:buChar char="•"/>
            </a:pPr>
            <a:r>
              <a:rPr lang="fa-IR" dirty="0">
                <a:solidFill>
                  <a:srgbClr val="2C2F34"/>
                </a:solidFill>
                <a:latin typeface="IRANSansWeb"/>
              </a:rPr>
              <a:t>مواظبند که هر لقمه را در هر طرف دهان به همان تعداد بجوند.</a:t>
            </a:r>
          </a:p>
          <a:p>
            <a:pPr algn="just">
              <a:buFont typeface="Arial" panose="020B0604020202020204" pitchFamily="34" charset="0"/>
              <a:buChar char="•"/>
            </a:pPr>
            <a:r>
              <a:rPr lang="fa-IR" dirty="0">
                <a:solidFill>
                  <a:srgbClr val="2C2F34"/>
                </a:solidFill>
                <a:latin typeface="IRANSansWeb"/>
              </a:rPr>
              <a:t>برای اجتناب از اعداد بدشانس، همه چیزها و اشیاء را با اعدادی که به نظرشان خوب هستند، مشخص می‌کنند.</a:t>
            </a:r>
          </a:p>
          <a:p>
            <a:endParaRPr lang="fa-IR" dirty="0"/>
          </a:p>
        </p:txBody>
      </p:sp>
    </p:spTree>
    <p:extLst>
      <p:ext uri="{BB962C8B-B14F-4D97-AF65-F5344CB8AC3E}">
        <p14:creationId xmlns:p14="http://schemas.microsoft.com/office/powerpoint/2010/main" val="3584448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انواع وسواس</a:t>
            </a:r>
            <a:endParaRPr lang="fa-IR" dirty="0"/>
          </a:p>
        </p:txBody>
      </p:sp>
      <p:sp>
        <p:nvSpPr>
          <p:cNvPr id="3" name="Content Placeholder 2"/>
          <p:cNvSpPr>
            <a:spLocks noGrp="1"/>
          </p:cNvSpPr>
          <p:nvPr>
            <p:ph idx="1"/>
          </p:nvPr>
        </p:nvSpPr>
        <p:spPr/>
        <p:txBody>
          <a:bodyPr>
            <a:normAutofit fontScale="77500" lnSpcReduction="20000"/>
          </a:bodyPr>
          <a:lstStyle/>
          <a:p>
            <a:pPr>
              <a:lnSpc>
                <a:spcPct val="107000"/>
              </a:lnSpc>
              <a:spcAft>
                <a:spcPts val="800"/>
              </a:spcAft>
            </a:pPr>
            <a:r>
              <a:rPr lang="fa-IR" b="1" dirty="0">
                <a:latin typeface="Calibri" panose="020F0502020204030204" pitchFamily="34" charset="0"/>
                <a:ea typeface="Calibri" panose="020F0502020204030204" pitchFamily="34" charset="0"/>
                <a:cs typeface="Arial" panose="020B0604020202020204" pitchFamily="34" charset="0"/>
              </a:rPr>
              <a:t>آلودگی</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آلودگی که شایع‌ترین وسواس کودکان است، می‌تواند باعث این شود که کودک در مدرسه و یا دورهمی‌های خانوادگی از بقیه دوری بکند چرا که از مبتلا شدن به مریضی می‌ترسد. چنین کودکانی از سرفه، عطسه و یا دست زدن به اشیاء کثیف ترس دارند و امکان دارد در مدرسه به طور مداوم پریشان باشند. چنین کودکانی احتمالاً در مدرسه به صورت مداوم درخواست رفتن به سرویس بهداشتی را دارند تا به نظافت شخصی خود برسند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b="1" dirty="0">
                <a:latin typeface="Calibri" panose="020F0502020204030204" pitchFamily="34" charset="0"/>
                <a:ea typeface="Calibri" panose="020F0502020204030204" pitchFamily="34" charset="0"/>
                <a:cs typeface="Arial" panose="020B0604020202020204" pitchFamily="34" charset="0"/>
              </a:rPr>
              <a:t>تفکرات غیرمنطقی</a:t>
            </a:r>
            <a:endParaRPr lang="en-US" dirty="0">
              <a:latin typeface="Calibri" panose="020F0502020204030204" pitchFamily="34" charset="0"/>
              <a:ea typeface="Calibri" panose="020F0502020204030204" pitchFamily="34" charset="0"/>
              <a:cs typeface="Arial" panose="020B0604020202020204" pitchFamily="34" charset="0"/>
            </a:endParaRPr>
          </a:p>
          <a:p>
            <a:r>
              <a:rPr lang="fa-IR" dirty="0">
                <a:latin typeface="Calibri" panose="020F0502020204030204" pitchFamily="34" charset="0"/>
                <a:ea typeface="Calibri" panose="020F0502020204030204" pitchFamily="34" charset="0"/>
                <a:cs typeface="Arial" panose="020B0604020202020204" pitchFamily="34" charset="0"/>
              </a:rPr>
              <a:t>برخی از کودکان شاید نتوانند میان یک اتفاق تصادفی با اتفاقی که دلیلی برای رخ دادن آن‌ وجود دارد، تفاوت قائل شوند. به‌خصوص اگر هنوز زیر 10 سال باشند. امکان دارد که کودک در ذهن خود به صورت کاملاً غیرمنطقی متصور بشود که: «اگه من نمره‌ی خوب نگیرم، مادرم تصادف می‌کند، پس حتماً باید درس بخوانم.» اگر در گذشته به طور تصادفی اتفاقی ناگوار با رفتاری از کودک همزمان شده باشد، کودک فکر می‌کند که او مسبب این اتفاق بوده است و به شکل مکرر به این احتمالات فکر می‌کند</a:t>
            </a:r>
            <a:r>
              <a:rPr lang="en-US" dirty="0">
                <a:latin typeface="Calibri" panose="020F0502020204030204" pitchFamily="34" charset="0"/>
                <a:ea typeface="Calibri" panose="020F0502020204030204" pitchFamily="34" charset="0"/>
                <a:cs typeface="Arial" panose="020B0604020202020204" pitchFamily="34" charset="0"/>
              </a:rPr>
              <a:t>.</a:t>
            </a:r>
            <a:endParaRPr lang="fa-IR" dirty="0"/>
          </a:p>
        </p:txBody>
      </p:sp>
    </p:spTree>
    <p:extLst>
      <p:ext uri="{BB962C8B-B14F-4D97-AF65-F5344CB8AC3E}">
        <p14:creationId xmlns:p14="http://schemas.microsoft.com/office/powerpoint/2010/main" val="784801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85000" lnSpcReduction="20000"/>
          </a:bodyPr>
          <a:lstStyle/>
          <a:p>
            <a:pPr>
              <a:lnSpc>
                <a:spcPct val="107000"/>
              </a:lnSpc>
              <a:spcAft>
                <a:spcPts val="800"/>
              </a:spcAft>
            </a:pPr>
            <a:r>
              <a:rPr lang="fa-IR" b="1" dirty="0">
                <a:latin typeface="Calibri" panose="020F0502020204030204" pitchFamily="34" charset="0"/>
                <a:ea typeface="Calibri" panose="020F0502020204030204" pitchFamily="34" charset="0"/>
                <a:cs typeface="Arial" panose="020B0604020202020204" pitchFamily="34" charset="0"/>
              </a:rPr>
              <a:t>افکار مربوط به فجایع و بلایا</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بسیاری از کودکان شاید به اندازه‌ی کافی صبور نباشند و در صورت ناهماهنگی و یا ناسازگاری، مثل دیر رسیدن والدین به خانه یا مدرسه، به سرعت فکر کنند که فاجعه‌ای اتفاق افتاده ست. شاید فکر کنند که والدین در مسیر، تصادف کشنده‌ای داشته‌اند و یا غذای مسموم مصرف کرده‌اند و در بیمارستان به سر می‌برند. امکان دارد که کودک از معلمین و یا مسئولین مدرسه درخواست تماس با والدین را داشته باشد تا مطمئن بشود که اتفاق هولناکی برای آن‌ها نیفتاده است. در این نوع وسواس، کودک با استرس شدیدی روبرو می‌شود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b="1" dirty="0">
                <a:latin typeface="Calibri" panose="020F0502020204030204" pitchFamily="34" charset="0"/>
                <a:ea typeface="Calibri" panose="020F0502020204030204" pitchFamily="34" charset="0"/>
                <a:cs typeface="Arial" panose="020B0604020202020204" pitchFamily="34" charset="0"/>
              </a:rPr>
              <a:t>افکار فرضی</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امکان دارد که کودک به طور مداوم فکر کند که اگر فلان چیز اتفاق بیفتد چه می‌شود؟ مثلاً: «اگه دوستم را هل بدهم چه می‌شود؟»، «اگه از پنچره بپرم پایین چه می‌شود؟» و … . در موارد خاصی امکان دارد که کودک برای راحت شدن از دست افکار فرضی خود، دست به کارهای خطرناکی بزند</a:t>
            </a:r>
            <a:r>
              <a:rPr lang="en-US" dirty="0">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46967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nSpc>
                <a:spcPct val="107000"/>
              </a:lnSpc>
              <a:spcAft>
                <a:spcPts val="800"/>
              </a:spcAft>
            </a:pPr>
            <a:r>
              <a:rPr lang="fa-IR" b="1" dirty="0">
                <a:latin typeface="Calibri" panose="020F0502020204030204" pitchFamily="34" charset="0"/>
                <a:ea typeface="Calibri" panose="020F0502020204030204" pitchFamily="34" charset="0"/>
                <a:cs typeface="Arial" panose="020B0604020202020204" pitchFamily="34" charset="0"/>
              </a:rPr>
              <a:t>انجام کاری به این دلیل که حس خوبی می‌دهد</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در سنین هفت تا نه سال که بیشتر کودکان برای اولین بار علائم اختلال او.سی.‌دی را نشان می‌دهند، شایع است که دست به اعمالی بزنند که خودشان دلیل آن را نمی‌دانند، اما حس خوبی از انجام آن کارها دریافت می‌کنند. امکان دارد که کودک از جویدن ناخن خود یا کندن پوست انگشتان و یا مرتب کردن مداوم لوازم خود حس خوبی بگیرد بدون آنکه بداند دلیل انجان این کارها چیست</a:t>
            </a:r>
            <a:r>
              <a:rPr lang="en-US" dirty="0">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917237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131</TotalTime>
  <Words>3197</Words>
  <Application>Microsoft Office PowerPoint</Application>
  <PresentationFormat>Widescreen</PresentationFormat>
  <Paragraphs>150</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Garamond</vt:lpstr>
      <vt:lpstr>IRANSansWeb</vt:lpstr>
      <vt:lpstr>lomin</vt:lpstr>
      <vt:lpstr>Shabnam</vt:lpstr>
      <vt:lpstr>Symbol</vt:lpstr>
      <vt:lpstr>Times New Roman</vt:lpstr>
      <vt:lpstr>ttgm</vt:lpstr>
      <vt:lpstr>Organic</vt:lpstr>
      <vt:lpstr>وسواس در دانش آموزان</vt:lpstr>
      <vt:lpstr> obsessive-compulsive disorder  (ocd) </vt:lpstr>
      <vt:lpstr>وسواس‌های فکری اختلال اوسی‌دی در دانش‌آموزان </vt:lpstr>
      <vt:lpstr>وسواس‌های عملی اختلال اوسی‌دی در دانش‌آموزان </vt:lpstr>
      <vt:lpstr>وسواس‌ها: آنها چه هستند؟ </vt:lpstr>
      <vt:lpstr>اجبار‌ها: آنها چه هستند؟</vt:lpstr>
      <vt:lpstr>انواع وسواس</vt:lpstr>
      <vt:lpstr>PowerPoint Presentation</vt:lpstr>
      <vt:lpstr>PowerPoint Presentation</vt:lpstr>
      <vt:lpstr>PowerPoint Presentation</vt:lpstr>
      <vt:lpstr>شایع‌ترین انواع وسواس در دانش آموزان</vt:lpstr>
      <vt:lpstr>PowerPoint Presentation</vt:lpstr>
      <vt:lpstr>PowerPoint Presentation</vt:lpstr>
      <vt:lpstr>PowerPoint Presentation</vt:lpstr>
      <vt:lpstr>دلیل بروز وسواس در کودکان چیست؟ </vt:lpstr>
      <vt:lpstr> ديگرعلائم و نشانه‌‌های وسواس  </vt:lpstr>
      <vt:lpstr>PowerPoint Presentation</vt:lpstr>
      <vt:lpstr>PowerPoint Presentation</vt:lpstr>
      <vt:lpstr>علائم و نشانه هاي تحصيلي</vt:lpstr>
      <vt:lpstr>مشكلات تحصيلي</vt:lpstr>
      <vt:lpstr>PowerPoint Presentation</vt:lpstr>
      <vt:lpstr>PowerPoint Presentation</vt:lpstr>
      <vt:lpstr>PowerPoint Presentation</vt:lpstr>
      <vt:lpstr>چرا و چگونه؟</vt:lpstr>
      <vt:lpstr>مداخله آموزشي</vt:lpstr>
      <vt:lpstr>PowerPoint Presentation</vt:lpstr>
      <vt:lpstr>PowerPoint Presentation</vt:lpstr>
      <vt:lpstr>PowerPoint Presentation</vt:lpstr>
      <vt:lpstr>PowerPoint Presentation</vt:lpstr>
      <vt:lpstr>درمان شناختي رفتاري</vt:lpstr>
      <vt:lpstr>مداخله رفتاري</vt:lpstr>
      <vt:lpstr>PowerPoint Presentation</vt:lpstr>
      <vt:lpstr>چك ليست نشانه هاي وسواس</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وسواس در دانش آموزان</dc:title>
  <dc:creator>akafii</dc:creator>
  <cp:lastModifiedBy>akafii</cp:lastModifiedBy>
  <cp:revision>13</cp:revision>
  <dcterms:created xsi:type="dcterms:W3CDTF">2023-08-14T12:33:06Z</dcterms:created>
  <dcterms:modified xsi:type="dcterms:W3CDTF">2023-08-22T05:23:10Z</dcterms:modified>
</cp:coreProperties>
</file>