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9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4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4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2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7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1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4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4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07A84-E236-4E1A-8EF6-7F95CA0E299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4BDE-7693-457F-A1C4-81A9DCA84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0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" y="596798"/>
            <a:ext cx="11758411" cy="5582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000" b="1" i="0" u="none" strike="noStrike" baseline="0" dirty="0" smtClean="0">
                <a:latin typeface="Arial,Bold"/>
              </a:rPr>
              <a:t>کارکردهای اجرایی:</a:t>
            </a:r>
          </a:p>
          <a:p>
            <a:pPr algn="r">
              <a:lnSpc>
                <a:spcPct val="150000"/>
              </a:lnSpc>
            </a:pP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بخشی از سیستم کنترل اجرایی مغز </a:t>
            </a:r>
            <a:r>
              <a:rPr lang="fa-IR" sz="2000" b="0" i="0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فرایندهای شناختی پیچیده درگیر در انجام تکالیف هدف مدار، دشوار یا جدید </a:t>
            </a:r>
            <a:r>
              <a:rPr lang="fa-IR" sz="2000" b="0" i="0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دارای هویتی غیر واحد بوده و از مهارتها یا ظرفیتهای مختلفی تشکیل می شوند </a:t>
            </a:r>
            <a:r>
              <a:rPr lang="fa-IR" sz="2000" b="0" i="0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ظرفیت ها و مهارت های هدایتگر ذهن</a:t>
            </a:r>
            <a:r>
              <a:rPr lang="fa-IR" sz="2000" b="0" i="0" u="none" strike="noStrike" dirty="0" smtClean="0">
                <a:latin typeface="Arial" panose="020B0604020202020204" pitchFamily="34" charset="0"/>
              </a:rPr>
              <a:t> ا</a:t>
            </a: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ز ابتدای تولد شکل می گیرند و در سراسر کودکی و بزرگسالی رشد می یابند </a:t>
            </a:r>
            <a:endParaRPr lang="fa-IR" sz="2000" b="0" i="0" u="none" strike="noStrike" baseline="0" dirty="0" smtClean="0">
              <a:latin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از بخشی از ساختارها و شبکه های عصبی لوب های فرونتال مغز)به ویژه پره فرونتال( ریشه می گیرند</a:t>
            </a:r>
          </a:p>
          <a:p>
            <a:pPr algn="r">
              <a:lnSpc>
                <a:spcPct val="150000"/>
              </a:lnSpc>
            </a:pP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هدایتگر نحوه استفاده از سایر ظرفیت ها و مهارت های ذهنی هستند تمام افکار، ادراکات، اعمال و برخی از جنبه های هیجانات راهدایت و کنترل می کنند</a:t>
            </a:r>
          </a:p>
          <a:p>
            <a:pPr algn="r">
              <a:lnSpc>
                <a:spcPct val="150000"/>
              </a:lnSpc>
            </a:pP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نقشی شب</a:t>
            </a:r>
            <a:r>
              <a:rPr lang="fa-IR" sz="2000" dirty="0">
                <a:latin typeface="Arial" panose="020B0604020202020204" pitchFamily="34" charset="0"/>
              </a:rPr>
              <a:t>ی</a:t>
            </a: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ه برج مراقبت پرواز را بر عهده دارند </a:t>
            </a:r>
            <a:r>
              <a:rPr lang="fa-IR" sz="2000" b="0" i="0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کارکردهای اجرایی، ضمن برانگیختن، هدایت، تنظیم و ایجاد هماهنگی میان کلیه فرایندهای عصب روانشناختی درگیر در مهارت</a:t>
            </a:r>
            <a:r>
              <a:rPr lang="fa-IR" sz="2000" b="0" i="0" u="none" strike="noStrike" dirty="0" smtClean="0">
                <a:latin typeface="Arial" panose="020B0604020202020204" pitchFamily="34" charset="0"/>
              </a:rPr>
              <a:t> </a:t>
            </a: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های تحصیلی خاص، همچون خواندن، ریاضی و نوشتن، بر سایر عملکردهای شناختی، تحصیلی و اجتماعی کودکان نیز مؤثر بوده</a:t>
            </a:r>
          </a:p>
          <a:p>
            <a:pPr algn="r">
              <a:lnSpc>
                <a:spcPct val="150000"/>
              </a:lnSpc>
            </a:pPr>
            <a:r>
              <a:rPr lang="fa-IR" sz="2000" b="0" i="0" u="none" strike="noStrike" baseline="0" dirty="0" smtClean="0">
                <a:latin typeface="Arial" panose="020B0604020202020204" pitchFamily="34" charset="0"/>
              </a:rPr>
              <a:t>و از این طریق نقش منحصر به فردی در آمادگی تحصیلی و موفقیت تحصیلی دانش آموزان ایفا می کند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597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810227"/>
            <a:ext cx="1172910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/>
              <a:t>نقش كاركردهاي اجرایي</a:t>
            </a:r>
            <a:r>
              <a:rPr lang="fa-IR" b="1" dirty="0" smtClean="0"/>
              <a:t>:</a:t>
            </a:r>
          </a:p>
          <a:p>
            <a:pPr algn="r">
              <a:lnSpc>
                <a:spcPct val="150000"/>
              </a:lnSpc>
            </a:pPr>
            <a:r>
              <a:rPr lang="fa-IR" b="1" i="0" u="none" strike="noStrike" baseline="0" dirty="0" smtClean="0">
                <a:latin typeface="Arial,Bold"/>
              </a:rPr>
              <a:t>1) آگاه شدن : </a:t>
            </a:r>
            <a:r>
              <a:rPr lang="fa-IR" dirty="0"/>
              <a:t>استفاده از فرایندهای حسی </a:t>
            </a:r>
            <a:r>
              <a:rPr lang="fa-IR" dirty="0" smtClean="0"/>
              <a:t>وادراکی </a:t>
            </a:r>
            <a:r>
              <a:rPr lang="fa-IR" dirty="0"/>
              <a:t>مورد نیاز برای </a:t>
            </a:r>
            <a:r>
              <a:rPr lang="fa-IR" dirty="0" smtClean="0"/>
              <a:t>اخذ اطلاعات </a:t>
            </a:r>
            <a:r>
              <a:rPr lang="fa-IR" dirty="0"/>
              <a:t>از محیط خارجی </a:t>
            </a:r>
            <a:r>
              <a:rPr lang="fa-IR" dirty="0" smtClean="0"/>
              <a:t>را برانگیخته </a:t>
            </a:r>
            <a:r>
              <a:rPr lang="fa-IR" dirty="0"/>
              <a:t>و هدایت میکند. </a:t>
            </a:r>
            <a:r>
              <a:rPr lang="fa-IR" dirty="0" smtClean="0"/>
              <a:t>به عبارت </a:t>
            </a:r>
            <a:r>
              <a:rPr lang="fa-IR" dirty="0"/>
              <a:t>دیگر این کارکرد </a:t>
            </a:r>
            <a:r>
              <a:rPr lang="fa-IR" dirty="0" smtClean="0"/>
              <a:t>اجرایی، آگاهی </a:t>
            </a:r>
            <a:r>
              <a:rPr lang="fa-IR" dirty="0"/>
              <a:t>درونی را </a:t>
            </a:r>
            <a:r>
              <a:rPr lang="fa-IR" dirty="0" smtClean="0"/>
              <a:t>به منظور تنظیم ادراکات</a:t>
            </a:r>
            <a:r>
              <a:rPr lang="fa-IR" dirty="0"/>
              <a:t>، تفکرات، احساسات </a:t>
            </a:r>
            <a:r>
              <a:rPr lang="fa-IR" dirty="0" smtClean="0"/>
              <a:t>یا اعمال </a:t>
            </a:r>
            <a:r>
              <a:rPr lang="fa-IR" dirty="0"/>
              <a:t>در حال رخ دادن، </a:t>
            </a:r>
            <a:r>
              <a:rPr lang="fa-IR" dirty="0" smtClean="0"/>
              <a:t>برانگیخته </a:t>
            </a:r>
            <a:r>
              <a:rPr lang="fa-IR" dirty="0"/>
              <a:t>و هدایت </a:t>
            </a:r>
            <a:r>
              <a:rPr lang="fa-IR" dirty="0" smtClean="0"/>
              <a:t>میکند</a:t>
            </a:r>
          </a:p>
          <a:p>
            <a:pPr algn="r">
              <a:lnSpc>
                <a:spcPct val="150000"/>
              </a:lnSpc>
            </a:pPr>
            <a:r>
              <a:rPr lang="fa-IR" b="1" dirty="0"/>
              <a:t>علایم و نشانه </a:t>
            </a:r>
            <a:r>
              <a:rPr lang="fa-IR" b="1" dirty="0" smtClean="0"/>
              <a:t>ها : </a:t>
            </a:r>
            <a:r>
              <a:rPr lang="fa-IR" dirty="0" smtClean="0"/>
              <a:t>دانش </a:t>
            </a:r>
            <a:r>
              <a:rPr lang="fa-IR" dirty="0"/>
              <a:t>آموز </a:t>
            </a:r>
            <a:r>
              <a:rPr lang="fa-IR" dirty="0" smtClean="0"/>
              <a:t>نشانه ها</a:t>
            </a:r>
            <a:r>
              <a:rPr lang="fa-IR" dirty="0"/>
              <a:t>، علائم و دستورات را نمی بیند؛ دستورات را نمیشنود و بهنظر می رسد خود نا آگاه است</a:t>
            </a:r>
            <a:r>
              <a:rPr lang="fa-IR" dirty="0" smtClean="0"/>
              <a:t>.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2) متمرکز شدن : </a:t>
            </a:r>
            <a:r>
              <a:rPr lang="fa-IR" dirty="0"/>
              <a:t>جهت توجه را به منظور تمرکز </a:t>
            </a:r>
            <a:r>
              <a:rPr lang="fa-IR" dirty="0" smtClean="0"/>
              <a:t>بر مرتبط </a:t>
            </a:r>
            <a:r>
              <a:rPr lang="fa-IR" dirty="0"/>
              <a:t>ترین خصوصیات )</a:t>
            </a:r>
            <a:r>
              <a:rPr lang="fa-IR" dirty="0" smtClean="0"/>
              <a:t>ادراکات، تفکرات</a:t>
            </a:r>
            <a:r>
              <a:rPr lang="fa-IR" dirty="0"/>
              <a:t>، احساسات یا </a:t>
            </a:r>
            <a:r>
              <a:rPr lang="fa-IR" dirty="0" smtClean="0"/>
              <a:t>اعمال(محیط</a:t>
            </a:r>
            <a:r>
              <a:rPr lang="fa-IR" dirty="0"/>
              <a:t>، موقعیت یا محتوای مفروض</a:t>
            </a:r>
          </a:p>
          <a:p>
            <a:pPr algn="r">
              <a:lnSpc>
                <a:spcPct val="150000"/>
              </a:lnSpc>
            </a:pPr>
            <a:r>
              <a:rPr lang="fa-IR" dirty="0"/>
              <a:t>و نادیده گرفتن عناصر </a:t>
            </a:r>
            <a:r>
              <a:rPr lang="fa-IR" dirty="0" smtClean="0"/>
              <a:t>نامربوط، برانگیخته </a:t>
            </a:r>
            <a:r>
              <a:rPr lang="fa-IR" dirty="0"/>
              <a:t>و هدایت می کند</a:t>
            </a:r>
            <a:r>
              <a:rPr lang="fa-IR" b="1" dirty="0" smtClean="0"/>
              <a:t>.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علایم و نشانه ها :</a:t>
            </a:r>
            <a:r>
              <a:rPr lang="fa-IR" dirty="0"/>
              <a:t>دانش آموز به اطلاعات در حال ارائه شدن توجه </a:t>
            </a:r>
            <a:r>
              <a:rPr lang="fa-IR" dirty="0" smtClean="0"/>
              <a:t>نمیکند</a:t>
            </a:r>
          </a:p>
          <a:p>
            <a:pPr algn="r"/>
            <a:r>
              <a:rPr lang="fa-IR" b="1" dirty="0" smtClean="0"/>
              <a:t>3</a:t>
            </a:r>
            <a:r>
              <a:rPr lang="fa-IR" dirty="0" smtClean="0"/>
              <a:t>) </a:t>
            </a:r>
            <a:r>
              <a:rPr lang="fa-IR" b="1" dirty="0"/>
              <a:t>توجه </a:t>
            </a:r>
            <a:r>
              <a:rPr lang="fa-IR" b="1" dirty="0" smtClean="0"/>
              <a:t>مداوم : </a:t>
            </a:r>
            <a:r>
              <a:rPr lang="fa-IR" dirty="0" smtClean="0"/>
              <a:t>مداومت </a:t>
            </a:r>
            <a:r>
              <a:rPr lang="fa-IR" dirty="0"/>
              <a:t>در توجه به مرتبط </a:t>
            </a:r>
            <a:r>
              <a:rPr lang="fa-IR" dirty="0" smtClean="0"/>
              <a:t>ترین خصوصیات </a:t>
            </a:r>
            <a:r>
              <a:rPr lang="fa-IR" dirty="0"/>
              <a:t>)ادراکات، </a:t>
            </a:r>
            <a:r>
              <a:rPr lang="fa-IR" dirty="0" smtClean="0"/>
              <a:t>تفکرات، احساسات </a:t>
            </a:r>
            <a:r>
              <a:rPr lang="fa-IR" dirty="0"/>
              <a:t>یا اعمال( محیط، </a:t>
            </a:r>
            <a:r>
              <a:rPr lang="fa-IR" dirty="0" smtClean="0"/>
              <a:t>موقعیت یا </a:t>
            </a:r>
            <a:r>
              <a:rPr lang="fa-IR" dirty="0"/>
              <a:t>محتوای مفروض را برانگیخته</a:t>
            </a:r>
          </a:p>
          <a:p>
            <a:pPr algn="r"/>
            <a:r>
              <a:rPr lang="fa-IR" dirty="0"/>
              <a:t>و هدایت می </a:t>
            </a:r>
            <a:r>
              <a:rPr lang="fa-IR" dirty="0" smtClean="0"/>
              <a:t>کند</a:t>
            </a:r>
          </a:p>
          <a:p>
            <a:pPr algn="r"/>
            <a:r>
              <a:rPr lang="fa-IR" b="1" dirty="0" smtClean="0"/>
              <a:t>علایم و نشانه ها : </a:t>
            </a:r>
            <a:r>
              <a:rPr lang="fa-IR" dirty="0"/>
              <a:t>دانش آموز در کار کردن روی تکالیف به مدت طولانی مشکل دارد؛ عملکرد اولیه خوبی دارد میکند یا با گذشت زمان در نحوه عملکردش دچار تغییرات مکرر میشود.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14" y="772732"/>
            <a:ext cx="10212946" cy="50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8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01" y="476518"/>
            <a:ext cx="954324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7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33" y="656823"/>
            <a:ext cx="9620518" cy="564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0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33" y="682580"/>
            <a:ext cx="9749307" cy="587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0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27" y="643944"/>
            <a:ext cx="9350061" cy="547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0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390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Arial,Bold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MRT www.Win2Farsi.com</cp:lastModifiedBy>
  <cp:revision>12</cp:revision>
  <dcterms:created xsi:type="dcterms:W3CDTF">2024-01-30T15:22:35Z</dcterms:created>
  <dcterms:modified xsi:type="dcterms:W3CDTF">2024-02-06T11:17:52Z</dcterms:modified>
</cp:coreProperties>
</file>